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6" r:id="rId4"/>
  </p:sldMasterIdLst>
  <p:notesMasterIdLst>
    <p:notesMasterId r:id="rId51"/>
  </p:notesMasterIdLst>
  <p:sldIdLst>
    <p:sldId id="283" r:id="rId5"/>
    <p:sldId id="339" r:id="rId6"/>
    <p:sldId id="340" r:id="rId7"/>
    <p:sldId id="291" r:id="rId8"/>
    <p:sldId id="324" r:id="rId9"/>
    <p:sldId id="332" r:id="rId10"/>
    <p:sldId id="289" r:id="rId11"/>
    <p:sldId id="299" r:id="rId12"/>
    <p:sldId id="292" r:id="rId13"/>
    <p:sldId id="293" r:id="rId14"/>
    <p:sldId id="294" r:id="rId15"/>
    <p:sldId id="307" r:id="rId16"/>
    <p:sldId id="322" r:id="rId17"/>
    <p:sldId id="295" r:id="rId18"/>
    <p:sldId id="300" r:id="rId19"/>
    <p:sldId id="325" r:id="rId20"/>
    <p:sldId id="323" r:id="rId21"/>
    <p:sldId id="326" r:id="rId22"/>
    <p:sldId id="304" r:id="rId23"/>
    <p:sldId id="327" r:id="rId24"/>
    <p:sldId id="301" r:id="rId25"/>
    <p:sldId id="309" r:id="rId26"/>
    <p:sldId id="302" r:id="rId27"/>
    <p:sldId id="328" r:id="rId28"/>
    <p:sldId id="329" r:id="rId29"/>
    <p:sldId id="330" r:id="rId30"/>
    <p:sldId id="314" r:id="rId31"/>
    <p:sldId id="310" r:id="rId32"/>
    <p:sldId id="311" r:id="rId33"/>
    <p:sldId id="312" r:id="rId34"/>
    <p:sldId id="316" r:id="rId35"/>
    <p:sldId id="313" r:id="rId36"/>
    <p:sldId id="296" r:id="rId37"/>
    <p:sldId id="315" r:id="rId38"/>
    <p:sldId id="298" r:id="rId39"/>
    <p:sldId id="317" r:id="rId40"/>
    <p:sldId id="331" r:id="rId41"/>
    <p:sldId id="306" r:id="rId42"/>
    <p:sldId id="297" r:id="rId43"/>
    <p:sldId id="341" r:id="rId44"/>
    <p:sldId id="333" r:id="rId45"/>
    <p:sldId id="334" r:id="rId46"/>
    <p:sldId id="335" r:id="rId47"/>
    <p:sldId id="336" r:id="rId48"/>
    <p:sldId id="337" r:id="rId49"/>
    <p:sldId id="338" r:id="rId50"/>
  </p:sldIdLst>
  <p:sldSz cx="12192000" cy="6858000"/>
  <p:notesSz cx="6858000" cy="9144000"/>
  <p:embeddedFontLst>
    <p:embeddedFont>
      <p:font typeface="Calibri" panose="020F0502020204030204" pitchFamily="34" charset="0"/>
      <p:regular r:id="rId52"/>
      <p:bold r:id="rId53"/>
      <p:italic r:id="rId54"/>
      <p:boldItalic r:id="rId55"/>
    </p:embeddedFont>
    <p:embeddedFont>
      <p:font typeface="Calisto MT" panose="02040603050505030304" pitchFamily="18" charset="0"/>
      <p:regular r:id="rId56"/>
      <p:bold r:id="rId57"/>
      <p:italic r:id="rId58"/>
      <p:boldItalic r:id="rId59"/>
    </p:embeddedFont>
    <p:embeddedFont>
      <p:font typeface="Ubisoft Sans" panose="02000504030000020004" pitchFamily="50" charset="0"/>
      <p:regular r:id="rId60"/>
      <p:bold r:id="rId61"/>
    </p:embeddedFont>
    <p:embeddedFont>
      <p:font typeface="Ubisoft Sans Bold" panose="020B0604020202020204" charset="0"/>
      <p:bold r:id="rId62"/>
    </p:embeddedFont>
    <p:embeddedFont>
      <p:font typeface="Wingdings 2" panose="05020102010507070707" pitchFamily="18" charset="2"/>
      <p:regular r:id="rId6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6C9639-2AD0-43CB-9750-B5D529CB4E38}">
          <p14:sldIdLst>
            <p14:sldId id="283"/>
          </p14:sldIdLst>
        </p14:section>
        <p14:section name="Zadatak sa prošlog časa" id="{931AD25E-F944-4B55-A061-63219433BAA7}">
          <p14:sldIdLst>
            <p14:sldId id="339"/>
            <p14:sldId id="340"/>
          </p14:sldIdLst>
        </p14:section>
        <p14:section name="Precompiled Headers" id="{98E42A98-A4A6-44B7-A30B-A0E3AB2768A2}">
          <p14:sldIdLst>
            <p14:sldId id="291"/>
          </p14:sldIdLst>
        </p14:section>
        <p14:section name="GLM" id="{E518F797-3AC3-4FC4-B175-BE30E2720CA7}">
          <p14:sldIdLst>
            <p14:sldId id="324"/>
            <p14:sldId id="332"/>
          </p14:sldIdLst>
        </p14:section>
        <p14:section name="Entity Component System" id="{5273F692-9D06-485F-8F01-508DC3CC40C0}">
          <p14:sldIdLst>
            <p14:sldId id="289"/>
            <p14:sldId id="299"/>
            <p14:sldId id="292"/>
            <p14:sldId id="293"/>
            <p14:sldId id="294"/>
            <p14:sldId id="307"/>
            <p14:sldId id="322"/>
            <p14:sldId id="295"/>
            <p14:sldId id="300"/>
            <p14:sldId id="325"/>
            <p14:sldId id="323"/>
            <p14:sldId id="326"/>
            <p14:sldId id="304"/>
            <p14:sldId id="327"/>
            <p14:sldId id="301"/>
            <p14:sldId id="309"/>
            <p14:sldId id="302"/>
            <p14:sldId id="328"/>
            <p14:sldId id="329"/>
            <p14:sldId id="330"/>
            <p14:sldId id="314"/>
            <p14:sldId id="310"/>
            <p14:sldId id="311"/>
            <p14:sldId id="312"/>
            <p14:sldId id="316"/>
            <p14:sldId id="313"/>
            <p14:sldId id="296"/>
            <p14:sldId id="315"/>
            <p14:sldId id="298"/>
            <p14:sldId id="317"/>
            <p14:sldId id="331"/>
            <p14:sldId id="306"/>
            <p14:sldId id="297"/>
            <p14:sldId id="341"/>
            <p14:sldId id="333"/>
            <p14:sldId id="334"/>
            <p14:sldId id="335"/>
            <p14:sldId id="336"/>
            <p14:sldId id="337"/>
            <p14:sldId id="33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393E"/>
    <a:srgbClr val="36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5" autoAdjust="0"/>
    <p:restoredTop sz="92276" autoAdjust="0"/>
  </p:normalViewPr>
  <p:slideViewPr>
    <p:cSldViewPr snapToGrid="0">
      <p:cViewPr varScale="1">
        <p:scale>
          <a:sx n="119" d="100"/>
          <a:sy n="119" d="100"/>
        </p:scale>
        <p:origin x="96" y="126"/>
      </p:cViewPr>
      <p:guideLst/>
    </p:cSldViewPr>
  </p:slideViewPr>
  <p:outlineViewPr>
    <p:cViewPr>
      <p:scale>
        <a:sx n="33" d="100"/>
        <a:sy n="33" d="100"/>
      </p:scale>
      <p:origin x="0" y="-1463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4.fntdata"/><Relationship Id="rId63" Type="http://schemas.openxmlformats.org/officeDocument/2006/relationships/font" Target="fonts/font12.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6.fntdata"/><Relationship Id="rId61"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5.fntdata"/><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8.fntdata"/><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3.fntdata"/><Relationship Id="rId62" Type="http://schemas.openxmlformats.org/officeDocument/2006/relationships/font" Target="fonts/font11.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C640B0-440B-4AF6-9C92-E8EA63A1A92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D15CE6C-F50E-4D99-AB1F-7161494F31A9}">
      <dgm:prSet/>
      <dgm:spPr/>
      <dgm:t>
        <a:bodyPr/>
        <a:lstStyle/>
        <a:p>
          <a:pPr>
            <a:defRPr cap="all"/>
          </a:pPr>
          <a:r>
            <a:rPr lang="en-US">
              <a:latin typeface="Calibri" panose="020F0502020204030204" pitchFamily="34" charset="0"/>
              <a:cs typeface="Calibri" panose="020F0502020204030204" pitchFamily="34" charset="0"/>
            </a:rPr>
            <a:t>Entity</a:t>
          </a:r>
        </a:p>
      </dgm:t>
    </dgm:pt>
    <dgm:pt modelId="{8950B077-0536-48E1-BBAA-BA02983AE438}" type="parTrans" cxnId="{C4F54692-3ECC-4D62-AD6F-275FDC073056}">
      <dgm:prSet/>
      <dgm:spPr/>
      <dgm:t>
        <a:bodyPr/>
        <a:lstStyle/>
        <a:p>
          <a:endParaRPr lang="en-US">
            <a:latin typeface="Calibri" panose="020F0502020204030204" pitchFamily="34" charset="0"/>
            <a:cs typeface="Calibri" panose="020F0502020204030204" pitchFamily="34" charset="0"/>
          </a:endParaRPr>
        </a:p>
      </dgm:t>
    </dgm:pt>
    <dgm:pt modelId="{0795E225-B619-4AA7-91E7-C8E484F7D04D}" type="sibTrans" cxnId="{C4F54692-3ECC-4D62-AD6F-275FDC073056}">
      <dgm:prSet/>
      <dgm:spPr/>
      <dgm:t>
        <a:bodyPr/>
        <a:lstStyle/>
        <a:p>
          <a:endParaRPr lang="en-US">
            <a:latin typeface="Calibri" panose="020F0502020204030204" pitchFamily="34" charset="0"/>
            <a:cs typeface="Calibri" panose="020F0502020204030204" pitchFamily="34" charset="0"/>
          </a:endParaRPr>
        </a:p>
      </dgm:t>
    </dgm:pt>
    <dgm:pt modelId="{0E2BDC0E-E1BE-484A-8050-0D89976D0AE7}">
      <dgm:prSet/>
      <dgm:spPr/>
      <dgm:t>
        <a:bodyPr/>
        <a:lstStyle/>
        <a:p>
          <a:pPr>
            <a:defRPr cap="all"/>
          </a:pPr>
          <a:r>
            <a:rPr lang="en-US">
              <a:latin typeface="Calibri" panose="020F0502020204030204" pitchFamily="34" charset="0"/>
              <a:cs typeface="Calibri" panose="020F0502020204030204" pitchFamily="34" charset="0"/>
            </a:rPr>
            <a:t>Component</a:t>
          </a:r>
        </a:p>
      </dgm:t>
    </dgm:pt>
    <dgm:pt modelId="{319E118F-2797-464D-88F0-5D610EFADC0A}" type="parTrans" cxnId="{50D4F387-2B2C-4CAB-99A3-34CFB5A4B0A0}">
      <dgm:prSet/>
      <dgm:spPr/>
      <dgm:t>
        <a:bodyPr/>
        <a:lstStyle/>
        <a:p>
          <a:endParaRPr lang="en-US">
            <a:latin typeface="Calibri" panose="020F0502020204030204" pitchFamily="34" charset="0"/>
            <a:cs typeface="Calibri" panose="020F0502020204030204" pitchFamily="34" charset="0"/>
          </a:endParaRPr>
        </a:p>
      </dgm:t>
    </dgm:pt>
    <dgm:pt modelId="{8F05687A-7703-42E4-8F37-B7C0C6B3D65E}" type="sibTrans" cxnId="{50D4F387-2B2C-4CAB-99A3-34CFB5A4B0A0}">
      <dgm:prSet/>
      <dgm:spPr/>
      <dgm:t>
        <a:bodyPr/>
        <a:lstStyle/>
        <a:p>
          <a:endParaRPr lang="en-US">
            <a:latin typeface="Calibri" panose="020F0502020204030204" pitchFamily="34" charset="0"/>
            <a:cs typeface="Calibri" panose="020F0502020204030204" pitchFamily="34" charset="0"/>
          </a:endParaRPr>
        </a:p>
      </dgm:t>
    </dgm:pt>
    <dgm:pt modelId="{2A7C59BD-7227-4E6D-AC3E-699AA4BB80D7}">
      <dgm:prSet/>
      <dgm:spPr/>
      <dgm:t>
        <a:bodyPr/>
        <a:lstStyle/>
        <a:p>
          <a:pPr>
            <a:defRPr cap="all"/>
          </a:pPr>
          <a:r>
            <a:rPr lang="en-US">
              <a:latin typeface="Calibri" panose="020F0502020204030204" pitchFamily="34" charset="0"/>
              <a:cs typeface="Calibri" panose="020F0502020204030204" pitchFamily="34" charset="0"/>
            </a:rPr>
            <a:t>System</a:t>
          </a:r>
        </a:p>
      </dgm:t>
    </dgm:pt>
    <dgm:pt modelId="{2BC93070-639C-47B7-B6E7-065FB03B5274}" type="parTrans" cxnId="{07C81E5E-7CB4-4BC6-AF33-625A6762DBB9}">
      <dgm:prSet/>
      <dgm:spPr/>
      <dgm:t>
        <a:bodyPr/>
        <a:lstStyle/>
        <a:p>
          <a:endParaRPr lang="en-US">
            <a:latin typeface="Calibri" panose="020F0502020204030204" pitchFamily="34" charset="0"/>
            <a:cs typeface="Calibri" panose="020F0502020204030204" pitchFamily="34" charset="0"/>
          </a:endParaRPr>
        </a:p>
      </dgm:t>
    </dgm:pt>
    <dgm:pt modelId="{0816298E-FEF9-4AE2-8E44-88551B0C8E75}" type="sibTrans" cxnId="{07C81E5E-7CB4-4BC6-AF33-625A6762DBB9}">
      <dgm:prSet/>
      <dgm:spPr/>
      <dgm:t>
        <a:bodyPr/>
        <a:lstStyle/>
        <a:p>
          <a:endParaRPr lang="en-US">
            <a:latin typeface="Calibri" panose="020F0502020204030204" pitchFamily="34" charset="0"/>
            <a:cs typeface="Calibri" panose="020F0502020204030204" pitchFamily="34" charset="0"/>
          </a:endParaRPr>
        </a:p>
      </dgm:t>
    </dgm:pt>
    <dgm:pt modelId="{B72332F0-7BCC-4250-9E43-4967A0219AE3}" type="pres">
      <dgm:prSet presAssocID="{83C640B0-440B-4AF6-9C92-E8EA63A1A923}" presName="root" presStyleCnt="0">
        <dgm:presLayoutVars>
          <dgm:dir/>
          <dgm:resizeHandles val="exact"/>
        </dgm:presLayoutVars>
      </dgm:prSet>
      <dgm:spPr/>
    </dgm:pt>
    <dgm:pt modelId="{AFF7A419-D53A-456F-9D3B-1BBFC9221FBD}" type="pres">
      <dgm:prSet presAssocID="{9D15CE6C-F50E-4D99-AB1F-7161494F31A9}" presName="compNode" presStyleCnt="0"/>
      <dgm:spPr/>
    </dgm:pt>
    <dgm:pt modelId="{E602F4CF-D3F7-4E16-9D99-AF2432E988A0}" type="pres">
      <dgm:prSet presAssocID="{9D15CE6C-F50E-4D99-AB1F-7161494F31A9}" presName="iconBgRect" presStyleLbl="bgShp" presStyleIdx="0" presStyleCnt="3"/>
      <dgm:spPr>
        <a:prstGeom prst="round2DiagRect">
          <a:avLst>
            <a:gd name="adj1" fmla="val 29727"/>
            <a:gd name="adj2" fmla="val 0"/>
          </a:avLst>
        </a:prstGeom>
      </dgm:spPr>
    </dgm:pt>
    <dgm:pt modelId="{C2EEF97E-53ED-41B8-B5F0-76143327890B}" type="pres">
      <dgm:prSet presAssocID="{9D15CE6C-F50E-4D99-AB1F-7161494F31A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67A0481C-03B6-4464-9BC6-6A7841D32604}" type="pres">
      <dgm:prSet presAssocID="{9D15CE6C-F50E-4D99-AB1F-7161494F31A9}" presName="spaceRect" presStyleCnt="0"/>
      <dgm:spPr/>
    </dgm:pt>
    <dgm:pt modelId="{27D3A88D-69DB-4FA3-B1AE-3E91E196EC27}" type="pres">
      <dgm:prSet presAssocID="{9D15CE6C-F50E-4D99-AB1F-7161494F31A9}" presName="textRect" presStyleLbl="revTx" presStyleIdx="0" presStyleCnt="3">
        <dgm:presLayoutVars>
          <dgm:chMax val="1"/>
          <dgm:chPref val="1"/>
        </dgm:presLayoutVars>
      </dgm:prSet>
      <dgm:spPr/>
    </dgm:pt>
    <dgm:pt modelId="{84E533AA-E46D-4EBD-83EC-972984AD0222}" type="pres">
      <dgm:prSet presAssocID="{0795E225-B619-4AA7-91E7-C8E484F7D04D}" presName="sibTrans" presStyleCnt="0"/>
      <dgm:spPr/>
    </dgm:pt>
    <dgm:pt modelId="{BBAEBD03-AA00-41BC-8FFC-5BC8377EDAB7}" type="pres">
      <dgm:prSet presAssocID="{0E2BDC0E-E1BE-484A-8050-0D89976D0AE7}" presName="compNode" presStyleCnt="0"/>
      <dgm:spPr/>
    </dgm:pt>
    <dgm:pt modelId="{AC1D1495-4812-4EC2-830A-67BD2542FE4B}" type="pres">
      <dgm:prSet presAssocID="{0E2BDC0E-E1BE-484A-8050-0D89976D0AE7}" presName="iconBgRect" presStyleLbl="bgShp" presStyleIdx="1" presStyleCnt="3"/>
      <dgm:spPr>
        <a:prstGeom prst="round2DiagRect">
          <a:avLst>
            <a:gd name="adj1" fmla="val 29727"/>
            <a:gd name="adj2" fmla="val 0"/>
          </a:avLst>
        </a:prstGeom>
      </dgm:spPr>
    </dgm:pt>
    <dgm:pt modelId="{4323EE87-EC53-4C4E-B35C-F651C638A4AC}" type="pres">
      <dgm:prSet presAssocID="{0E2BDC0E-E1BE-484A-8050-0D89976D0AE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B0D3384E-49B9-4980-B4FB-53ED74E31D43}" type="pres">
      <dgm:prSet presAssocID="{0E2BDC0E-E1BE-484A-8050-0D89976D0AE7}" presName="spaceRect" presStyleCnt="0"/>
      <dgm:spPr/>
    </dgm:pt>
    <dgm:pt modelId="{65A238D3-BF9A-418E-805E-F7F2422FC8BD}" type="pres">
      <dgm:prSet presAssocID="{0E2BDC0E-E1BE-484A-8050-0D89976D0AE7}" presName="textRect" presStyleLbl="revTx" presStyleIdx="1" presStyleCnt="3">
        <dgm:presLayoutVars>
          <dgm:chMax val="1"/>
          <dgm:chPref val="1"/>
        </dgm:presLayoutVars>
      </dgm:prSet>
      <dgm:spPr/>
    </dgm:pt>
    <dgm:pt modelId="{9BA14887-0AB8-4928-ABB7-0FDBFCC2A3B2}" type="pres">
      <dgm:prSet presAssocID="{8F05687A-7703-42E4-8F37-B7C0C6B3D65E}" presName="sibTrans" presStyleCnt="0"/>
      <dgm:spPr/>
    </dgm:pt>
    <dgm:pt modelId="{37387FC1-D9E5-476E-B46C-B7CC5B08E2BE}" type="pres">
      <dgm:prSet presAssocID="{2A7C59BD-7227-4E6D-AC3E-699AA4BB80D7}" presName="compNode" presStyleCnt="0"/>
      <dgm:spPr/>
    </dgm:pt>
    <dgm:pt modelId="{21964CCB-2C5C-492C-A341-19B842B4FDCD}" type="pres">
      <dgm:prSet presAssocID="{2A7C59BD-7227-4E6D-AC3E-699AA4BB80D7}" presName="iconBgRect" presStyleLbl="bgShp" presStyleIdx="2" presStyleCnt="3"/>
      <dgm:spPr>
        <a:prstGeom prst="round2DiagRect">
          <a:avLst>
            <a:gd name="adj1" fmla="val 29727"/>
            <a:gd name="adj2" fmla="val 0"/>
          </a:avLst>
        </a:prstGeom>
      </dgm:spPr>
    </dgm:pt>
    <dgm:pt modelId="{4D545FC4-2282-4674-B087-25F7FC899346}" type="pres">
      <dgm:prSet presAssocID="{2A7C59BD-7227-4E6D-AC3E-699AA4BB80D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Diagram"/>
        </a:ext>
      </dgm:extLst>
    </dgm:pt>
    <dgm:pt modelId="{1E593386-EA8A-4190-B7EC-41A7E2B9C450}" type="pres">
      <dgm:prSet presAssocID="{2A7C59BD-7227-4E6D-AC3E-699AA4BB80D7}" presName="spaceRect" presStyleCnt="0"/>
      <dgm:spPr/>
    </dgm:pt>
    <dgm:pt modelId="{85844F77-0191-4E9B-BEC9-2E2EAB8B0B53}" type="pres">
      <dgm:prSet presAssocID="{2A7C59BD-7227-4E6D-AC3E-699AA4BB80D7}" presName="textRect" presStyleLbl="revTx" presStyleIdx="2" presStyleCnt="3">
        <dgm:presLayoutVars>
          <dgm:chMax val="1"/>
          <dgm:chPref val="1"/>
        </dgm:presLayoutVars>
      </dgm:prSet>
      <dgm:spPr/>
    </dgm:pt>
  </dgm:ptLst>
  <dgm:cxnLst>
    <dgm:cxn modelId="{11B7B513-3AAB-44F2-9819-86C4CC609161}" type="presOf" srcId="{83C640B0-440B-4AF6-9C92-E8EA63A1A923}" destId="{B72332F0-7BCC-4250-9E43-4967A0219AE3}" srcOrd="0" destOrd="0" presId="urn:microsoft.com/office/officeart/2018/5/layout/IconLeafLabelList"/>
    <dgm:cxn modelId="{B3C9902E-BFD0-4088-A394-2A88F93914E8}" type="presOf" srcId="{0E2BDC0E-E1BE-484A-8050-0D89976D0AE7}" destId="{65A238D3-BF9A-418E-805E-F7F2422FC8BD}" srcOrd="0" destOrd="0" presId="urn:microsoft.com/office/officeart/2018/5/layout/IconLeafLabelList"/>
    <dgm:cxn modelId="{07C81E5E-7CB4-4BC6-AF33-625A6762DBB9}" srcId="{83C640B0-440B-4AF6-9C92-E8EA63A1A923}" destId="{2A7C59BD-7227-4E6D-AC3E-699AA4BB80D7}" srcOrd="2" destOrd="0" parTransId="{2BC93070-639C-47B7-B6E7-065FB03B5274}" sibTransId="{0816298E-FEF9-4AE2-8E44-88551B0C8E75}"/>
    <dgm:cxn modelId="{50D4F387-2B2C-4CAB-99A3-34CFB5A4B0A0}" srcId="{83C640B0-440B-4AF6-9C92-E8EA63A1A923}" destId="{0E2BDC0E-E1BE-484A-8050-0D89976D0AE7}" srcOrd="1" destOrd="0" parTransId="{319E118F-2797-464D-88F0-5D610EFADC0A}" sibTransId="{8F05687A-7703-42E4-8F37-B7C0C6B3D65E}"/>
    <dgm:cxn modelId="{C4F54692-3ECC-4D62-AD6F-275FDC073056}" srcId="{83C640B0-440B-4AF6-9C92-E8EA63A1A923}" destId="{9D15CE6C-F50E-4D99-AB1F-7161494F31A9}" srcOrd="0" destOrd="0" parTransId="{8950B077-0536-48E1-BBAA-BA02983AE438}" sibTransId="{0795E225-B619-4AA7-91E7-C8E484F7D04D}"/>
    <dgm:cxn modelId="{FC2515A5-36A0-4B81-803C-40F62F6F594C}" type="presOf" srcId="{9D15CE6C-F50E-4D99-AB1F-7161494F31A9}" destId="{27D3A88D-69DB-4FA3-B1AE-3E91E196EC27}" srcOrd="0" destOrd="0" presId="urn:microsoft.com/office/officeart/2018/5/layout/IconLeafLabelList"/>
    <dgm:cxn modelId="{12FBD0A9-0707-4826-973B-93BA43E8171D}" type="presOf" srcId="{2A7C59BD-7227-4E6D-AC3E-699AA4BB80D7}" destId="{85844F77-0191-4E9B-BEC9-2E2EAB8B0B53}" srcOrd="0" destOrd="0" presId="urn:microsoft.com/office/officeart/2018/5/layout/IconLeafLabelList"/>
    <dgm:cxn modelId="{C0531984-D750-40DB-BA75-DDA94CAA3143}" type="presParOf" srcId="{B72332F0-7BCC-4250-9E43-4967A0219AE3}" destId="{AFF7A419-D53A-456F-9D3B-1BBFC9221FBD}" srcOrd="0" destOrd="0" presId="urn:microsoft.com/office/officeart/2018/5/layout/IconLeafLabelList"/>
    <dgm:cxn modelId="{20572F40-9690-4929-957D-6F8691D70735}" type="presParOf" srcId="{AFF7A419-D53A-456F-9D3B-1BBFC9221FBD}" destId="{E602F4CF-D3F7-4E16-9D99-AF2432E988A0}" srcOrd="0" destOrd="0" presId="urn:microsoft.com/office/officeart/2018/5/layout/IconLeafLabelList"/>
    <dgm:cxn modelId="{8A68122D-2FBF-4126-BD57-5B038C3AAA39}" type="presParOf" srcId="{AFF7A419-D53A-456F-9D3B-1BBFC9221FBD}" destId="{C2EEF97E-53ED-41B8-B5F0-76143327890B}" srcOrd="1" destOrd="0" presId="urn:microsoft.com/office/officeart/2018/5/layout/IconLeafLabelList"/>
    <dgm:cxn modelId="{D2A04916-3216-45B2-ACBD-7D6F3B07DDBC}" type="presParOf" srcId="{AFF7A419-D53A-456F-9D3B-1BBFC9221FBD}" destId="{67A0481C-03B6-4464-9BC6-6A7841D32604}" srcOrd="2" destOrd="0" presId="urn:microsoft.com/office/officeart/2018/5/layout/IconLeafLabelList"/>
    <dgm:cxn modelId="{723883CB-8EE1-4EEB-A284-3DCF868DEE2E}" type="presParOf" srcId="{AFF7A419-D53A-456F-9D3B-1BBFC9221FBD}" destId="{27D3A88D-69DB-4FA3-B1AE-3E91E196EC27}" srcOrd="3" destOrd="0" presId="urn:microsoft.com/office/officeart/2018/5/layout/IconLeafLabelList"/>
    <dgm:cxn modelId="{E8C21240-E15F-4AC7-B63B-F8B4212E4E02}" type="presParOf" srcId="{B72332F0-7BCC-4250-9E43-4967A0219AE3}" destId="{84E533AA-E46D-4EBD-83EC-972984AD0222}" srcOrd="1" destOrd="0" presId="urn:microsoft.com/office/officeart/2018/5/layout/IconLeafLabelList"/>
    <dgm:cxn modelId="{F8031F13-DE62-48B4-AF96-AE7F6085B2ED}" type="presParOf" srcId="{B72332F0-7BCC-4250-9E43-4967A0219AE3}" destId="{BBAEBD03-AA00-41BC-8FFC-5BC8377EDAB7}" srcOrd="2" destOrd="0" presId="urn:microsoft.com/office/officeart/2018/5/layout/IconLeafLabelList"/>
    <dgm:cxn modelId="{0E392847-EA47-4C65-8DBF-3156B3D99D78}" type="presParOf" srcId="{BBAEBD03-AA00-41BC-8FFC-5BC8377EDAB7}" destId="{AC1D1495-4812-4EC2-830A-67BD2542FE4B}" srcOrd="0" destOrd="0" presId="urn:microsoft.com/office/officeart/2018/5/layout/IconLeafLabelList"/>
    <dgm:cxn modelId="{65788C34-7711-4041-B055-C2EBD20F47D5}" type="presParOf" srcId="{BBAEBD03-AA00-41BC-8FFC-5BC8377EDAB7}" destId="{4323EE87-EC53-4C4E-B35C-F651C638A4AC}" srcOrd="1" destOrd="0" presId="urn:microsoft.com/office/officeart/2018/5/layout/IconLeafLabelList"/>
    <dgm:cxn modelId="{819A3FF0-5AB3-4702-A9FE-F29C6CD71A75}" type="presParOf" srcId="{BBAEBD03-AA00-41BC-8FFC-5BC8377EDAB7}" destId="{B0D3384E-49B9-4980-B4FB-53ED74E31D43}" srcOrd="2" destOrd="0" presId="urn:microsoft.com/office/officeart/2018/5/layout/IconLeafLabelList"/>
    <dgm:cxn modelId="{0F0FB228-5DB9-4623-8B1B-12F7FB75BE5F}" type="presParOf" srcId="{BBAEBD03-AA00-41BC-8FFC-5BC8377EDAB7}" destId="{65A238D3-BF9A-418E-805E-F7F2422FC8BD}" srcOrd="3" destOrd="0" presId="urn:microsoft.com/office/officeart/2018/5/layout/IconLeafLabelList"/>
    <dgm:cxn modelId="{9AF0B197-AD11-43E4-8540-DB1C39F6E909}" type="presParOf" srcId="{B72332F0-7BCC-4250-9E43-4967A0219AE3}" destId="{9BA14887-0AB8-4928-ABB7-0FDBFCC2A3B2}" srcOrd="3" destOrd="0" presId="urn:microsoft.com/office/officeart/2018/5/layout/IconLeafLabelList"/>
    <dgm:cxn modelId="{75264E2A-30D8-4C15-90F0-5F1524EE40FF}" type="presParOf" srcId="{B72332F0-7BCC-4250-9E43-4967A0219AE3}" destId="{37387FC1-D9E5-476E-B46C-B7CC5B08E2BE}" srcOrd="4" destOrd="0" presId="urn:microsoft.com/office/officeart/2018/5/layout/IconLeafLabelList"/>
    <dgm:cxn modelId="{FDE1A72F-26AD-4A6E-B32C-9DA4838BAA6A}" type="presParOf" srcId="{37387FC1-D9E5-476E-B46C-B7CC5B08E2BE}" destId="{21964CCB-2C5C-492C-A341-19B842B4FDCD}" srcOrd="0" destOrd="0" presId="urn:microsoft.com/office/officeart/2018/5/layout/IconLeafLabelList"/>
    <dgm:cxn modelId="{4E997276-7D93-4DF1-8F93-8878ADC61902}" type="presParOf" srcId="{37387FC1-D9E5-476E-B46C-B7CC5B08E2BE}" destId="{4D545FC4-2282-4674-B087-25F7FC899346}" srcOrd="1" destOrd="0" presId="urn:microsoft.com/office/officeart/2018/5/layout/IconLeafLabelList"/>
    <dgm:cxn modelId="{5EB989DB-95CD-4292-9BEF-414A636D946D}" type="presParOf" srcId="{37387FC1-D9E5-476E-B46C-B7CC5B08E2BE}" destId="{1E593386-EA8A-4190-B7EC-41A7E2B9C450}" srcOrd="2" destOrd="0" presId="urn:microsoft.com/office/officeart/2018/5/layout/IconLeafLabelList"/>
    <dgm:cxn modelId="{31609ECB-3D25-4DBC-AE46-3D496D18FBFC}" type="presParOf" srcId="{37387FC1-D9E5-476E-B46C-B7CC5B08E2BE}" destId="{85844F77-0191-4E9B-BEC9-2E2EAB8B0B53}"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02F4CF-D3F7-4E16-9D99-AF2432E988A0}">
      <dsp:nvSpPr>
        <dsp:cNvPr id="0" name=""/>
        <dsp:cNvSpPr/>
      </dsp:nvSpPr>
      <dsp:spPr>
        <a:xfrm>
          <a:off x="681337" y="374184"/>
          <a:ext cx="1852875" cy="185287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EEF97E-53ED-41B8-B5F0-76143327890B}">
      <dsp:nvSpPr>
        <dsp:cNvPr id="0" name=""/>
        <dsp:cNvSpPr/>
      </dsp:nvSpPr>
      <dsp:spPr>
        <a:xfrm>
          <a:off x="1076212" y="769059"/>
          <a:ext cx="1063125" cy="106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7D3A88D-69DB-4FA3-B1AE-3E91E196EC27}">
      <dsp:nvSpPr>
        <dsp:cNvPr id="0" name=""/>
        <dsp:cNvSpPr/>
      </dsp:nvSpPr>
      <dsp:spPr>
        <a:xfrm>
          <a:off x="89024" y="2804184"/>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latin typeface="Calibri" panose="020F0502020204030204" pitchFamily="34" charset="0"/>
              <a:cs typeface="Calibri" panose="020F0502020204030204" pitchFamily="34" charset="0"/>
            </a:rPr>
            <a:t>Entity</a:t>
          </a:r>
        </a:p>
      </dsp:txBody>
      <dsp:txXfrm>
        <a:off x="89024" y="2804184"/>
        <a:ext cx="3037500" cy="720000"/>
      </dsp:txXfrm>
    </dsp:sp>
    <dsp:sp modelId="{AC1D1495-4812-4EC2-830A-67BD2542FE4B}">
      <dsp:nvSpPr>
        <dsp:cNvPr id="0" name=""/>
        <dsp:cNvSpPr/>
      </dsp:nvSpPr>
      <dsp:spPr>
        <a:xfrm>
          <a:off x="4250400" y="374184"/>
          <a:ext cx="1852875" cy="185287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23EE87-EC53-4C4E-B35C-F651C638A4AC}">
      <dsp:nvSpPr>
        <dsp:cNvPr id="0" name=""/>
        <dsp:cNvSpPr/>
      </dsp:nvSpPr>
      <dsp:spPr>
        <a:xfrm>
          <a:off x="4645275" y="769059"/>
          <a:ext cx="1063125" cy="106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5A238D3-BF9A-418E-805E-F7F2422FC8BD}">
      <dsp:nvSpPr>
        <dsp:cNvPr id="0" name=""/>
        <dsp:cNvSpPr/>
      </dsp:nvSpPr>
      <dsp:spPr>
        <a:xfrm>
          <a:off x="3658087" y="2804184"/>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latin typeface="Calibri" panose="020F0502020204030204" pitchFamily="34" charset="0"/>
              <a:cs typeface="Calibri" panose="020F0502020204030204" pitchFamily="34" charset="0"/>
            </a:rPr>
            <a:t>Component</a:t>
          </a:r>
        </a:p>
      </dsp:txBody>
      <dsp:txXfrm>
        <a:off x="3658087" y="2804184"/>
        <a:ext cx="3037500" cy="720000"/>
      </dsp:txXfrm>
    </dsp:sp>
    <dsp:sp modelId="{21964CCB-2C5C-492C-A341-19B842B4FDCD}">
      <dsp:nvSpPr>
        <dsp:cNvPr id="0" name=""/>
        <dsp:cNvSpPr/>
      </dsp:nvSpPr>
      <dsp:spPr>
        <a:xfrm>
          <a:off x="7819462" y="374184"/>
          <a:ext cx="1852875" cy="185287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545FC4-2282-4674-B087-25F7FC899346}">
      <dsp:nvSpPr>
        <dsp:cNvPr id="0" name=""/>
        <dsp:cNvSpPr/>
      </dsp:nvSpPr>
      <dsp:spPr>
        <a:xfrm>
          <a:off x="8214337" y="769059"/>
          <a:ext cx="1063125" cy="1063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844F77-0191-4E9B-BEC9-2E2EAB8B0B53}">
      <dsp:nvSpPr>
        <dsp:cNvPr id="0" name=""/>
        <dsp:cNvSpPr/>
      </dsp:nvSpPr>
      <dsp:spPr>
        <a:xfrm>
          <a:off x="7227150" y="2804184"/>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latin typeface="Calibri" panose="020F0502020204030204" pitchFamily="34" charset="0"/>
              <a:cs typeface="Calibri" panose="020F0502020204030204" pitchFamily="34" charset="0"/>
            </a:rPr>
            <a:t>System</a:t>
          </a:r>
        </a:p>
      </dsp:txBody>
      <dsp:txXfrm>
        <a:off x="7227150" y="2804184"/>
        <a:ext cx="3037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4D4EFA-7BF0-4A92-9EC6-1517F340A5D6}" type="datetimeFigureOut">
              <a:rPr lang="en-US" smtClean="0"/>
              <a:t>3/21/2020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3BA42D-EB52-4964-845A-2C50488A114D}" type="slidenum">
              <a:rPr lang="en-US" smtClean="0"/>
              <a:t>‹#›</a:t>
            </a:fld>
            <a:endParaRPr lang="en-US"/>
          </a:p>
        </p:txBody>
      </p:sp>
    </p:spTree>
    <p:extLst>
      <p:ext uri="{BB962C8B-B14F-4D97-AF65-F5344CB8AC3E}">
        <p14:creationId xmlns:p14="http://schemas.microsoft.com/office/powerpoint/2010/main" val="563746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viva64.com/en/t/0040/"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Ovo je prvi čas držan iz karantina, </a:t>
            </a:r>
            <a:r>
              <a:rPr lang="sr-Latn-RS" dirty="0" err="1"/>
              <a:t>online</a:t>
            </a:r>
            <a:r>
              <a:rPr lang="sr-Latn-RS" dirty="0"/>
              <a:t>, zato ima na drugom i trećem slajdu rešenje zadatka sa prošlog časa, onog zadatka koji je trebalo raditi na ovom času da se desio u učionici</a:t>
            </a:r>
          </a:p>
        </p:txBody>
      </p:sp>
      <p:sp>
        <p:nvSpPr>
          <p:cNvPr id="4" name="Slide Number Placeholder 3"/>
          <p:cNvSpPr>
            <a:spLocks noGrp="1"/>
          </p:cNvSpPr>
          <p:nvPr>
            <p:ph type="sldNum" sz="quarter" idx="5"/>
          </p:nvPr>
        </p:nvSpPr>
        <p:spPr/>
        <p:txBody>
          <a:bodyPr/>
          <a:lstStyle/>
          <a:p>
            <a:fld id="{1F3BA42D-EB52-4964-845A-2C50488A114D}" type="slidenum">
              <a:rPr lang="en-US" smtClean="0"/>
              <a:t>1</a:t>
            </a:fld>
            <a:endParaRPr lang="en-US"/>
          </a:p>
        </p:txBody>
      </p:sp>
    </p:spTree>
    <p:extLst>
      <p:ext uri="{BB962C8B-B14F-4D97-AF65-F5344CB8AC3E}">
        <p14:creationId xmlns:p14="http://schemas.microsoft.com/office/powerpoint/2010/main" val="3362093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Problem: </a:t>
            </a:r>
            <a:r>
              <a:rPr lang="sr-Latn-RS" dirty="0" err="1"/>
              <a:t>Overreliance</a:t>
            </a:r>
            <a:r>
              <a:rPr lang="sr-Latn-RS" dirty="0"/>
              <a:t> on </a:t>
            </a:r>
            <a:r>
              <a:rPr lang="sr-Latn-RS" dirty="0" err="1"/>
              <a:t>inheritance</a:t>
            </a:r>
            <a:r>
              <a:rPr lang="sr-Latn-RS" dirty="0"/>
              <a:t>, </a:t>
            </a:r>
            <a:r>
              <a:rPr lang="sr-Latn-RS" dirty="0" err="1"/>
              <a:t>deep</a:t>
            </a:r>
            <a:r>
              <a:rPr lang="sr-Latn-RS" dirty="0"/>
              <a:t> </a:t>
            </a:r>
            <a:r>
              <a:rPr lang="sr-Latn-RS" dirty="0" err="1"/>
              <a:t>inheritance</a:t>
            </a:r>
            <a:r>
              <a:rPr lang="sr-Latn-RS" dirty="0"/>
              <a:t> </a:t>
            </a:r>
            <a:r>
              <a:rPr lang="sr-Latn-RS" dirty="0" err="1"/>
              <a:t>tree</a:t>
            </a:r>
            <a:endParaRPr lang="sr-Latn-RS" dirty="0"/>
          </a:p>
        </p:txBody>
      </p:sp>
      <p:sp>
        <p:nvSpPr>
          <p:cNvPr id="4" name="Slide Number Placeholder 3"/>
          <p:cNvSpPr>
            <a:spLocks noGrp="1"/>
          </p:cNvSpPr>
          <p:nvPr>
            <p:ph type="sldNum" sz="quarter" idx="5"/>
          </p:nvPr>
        </p:nvSpPr>
        <p:spPr/>
        <p:txBody>
          <a:bodyPr/>
          <a:lstStyle/>
          <a:p>
            <a:fld id="{1F3BA42D-EB52-4964-845A-2C50488A114D}" type="slidenum">
              <a:rPr lang="en-US" smtClean="0"/>
              <a:t>14</a:t>
            </a:fld>
            <a:endParaRPr lang="en-US"/>
          </a:p>
        </p:txBody>
      </p:sp>
    </p:spTree>
    <p:extLst>
      <p:ext uri="{BB962C8B-B14F-4D97-AF65-F5344CB8AC3E}">
        <p14:creationId xmlns:p14="http://schemas.microsoft.com/office/powerpoint/2010/main" val="3763426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err="1"/>
              <a:t>This</a:t>
            </a:r>
            <a:r>
              <a:rPr lang="sr-Latn-RS" dirty="0"/>
              <a:t> is </a:t>
            </a:r>
            <a:r>
              <a:rPr lang="sr-Latn-RS" dirty="0" err="1"/>
              <a:t>not</a:t>
            </a:r>
            <a:r>
              <a:rPr lang="sr-Latn-RS" dirty="0"/>
              <a:t> to </a:t>
            </a:r>
            <a:r>
              <a:rPr lang="sr-Latn-RS" dirty="0" err="1"/>
              <a:t>say</a:t>
            </a:r>
            <a:r>
              <a:rPr lang="sr-Latn-RS" dirty="0"/>
              <a:t> </a:t>
            </a:r>
            <a:r>
              <a:rPr lang="sr-Latn-RS" dirty="0" err="1"/>
              <a:t>that</a:t>
            </a:r>
            <a:r>
              <a:rPr lang="sr-Latn-RS" dirty="0"/>
              <a:t> </a:t>
            </a:r>
            <a:r>
              <a:rPr lang="sr-Latn-RS" dirty="0" err="1"/>
              <a:t>you</a:t>
            </a:r>
            <a:r>
              <a:rPr lang="sr-Latn-RS" dirty="0"/>
              <a:t> </a:t>
            </a:r>
            <a:r>
              <a:rPr lang="sr-Latn-RS" dirty="0" err="1"/>
              <a:t>shouldn’t</a:t>
            </a:r>
            <a:r>
              <a:rPr lang="sr-Latn-RS" dirty="0"/>
              <a:t> </a:t>
            </a:r>
            <a:r>
              <a:rPr lang="sr-Latn-RS" dirty="0" err="1"/>
              <a:t>use</a:t>
            </a:r>
            <a:r>
              <a:rPr lang="sr-Latn-RS" dirty="0"/>
              <a:t> OOP </a:t>
            </a:r>
            <a:r>
              <a:rPr lang="sr-Latn-RS" dirty="0" err="1"/>
              <a:t>or</a:t>
            </a:r>
            <a:r>
              <a:rPr lang="sr-Latn-RS" dirty="0"/>
              <a:t> </a:t>
            </a:r>
            <a:r>
              <a:rPr lang="sr-Latn-RS" dirty="0" err="1"/>
              <a:t>that</a:t>
            </a:r>
            <a:r>
              <a:rPr lang="sr-Latn-RS" dirty="0"/>
              <a:t> OOP is </a:t>
            </a:r>
            <a:r>
              <a:rPr lang="sr-Latn-RS" dirty="0" err="1"/>
              <a:t>bad</a:t>
            </a:r>
            <a:r>
              <a:rPr lang="sr-Latn-RS" dirty="0"/>
              <a:t>. </a:t>
            </a:r>
            <a:r>
              <a:rPr lang="sr-Latn-RS" dirty="0" err="1"/>
              <a:t>However</a:t>
            </a:r>
            <a:r>
              <a:rPr lang="sr-Latn-RS" dirty="0"/>
              <a:t>, </a:t>
            </a:r>
            <a:r>
              <a:rPr lang="sr-Latn-RS" dirty="0" err="1"/>
              <a:t>this</a:t>
            </a:r>
            <a:r>
              <a:rPr lang="sr-Latn-RS" dirty="0"/>
              <a:t> is one </a:t>
            </a:r>
            <a:r>
              <a:rPr lang="sr-Latn-RS" dirty="0" err="1"/>
              <a:t>bad</a:t>
            </a:r>
            <a:r>
              <a:rPr lang="sr-Latn-RS" dirty="0"/>
              <a:t> </a:t>
            </a:r>
            <a:r>
              <a:rPr lang="sr-Latn-RS" dirty="0" err="1"/>
              <a:t>way</a:t>
            </a:r>
            <a:r>
              <a:rPr lang="sr-Latn-RS" dirty="0"/>
              <a:t> to </a:t>
            </a:r>
            <a:r>
              <a:rPr lang="sr-Latn-RS" dirty="0" err="1"/>
              <a:t>use</a:t>
            </a:r>
            <a:r>
              <a:rPr lang="sr-Latn-RS" dirty="0"/>
              <a:t> OOP as </a:t>
            </a:r>
            <a:r>
              <a:rPr lang="sr-Latn-RS" dirty="0" err="1"/>
              <a:t>it</a:t>
            </a:r>
            <a:r>
              <a:rPr lang="sr-Latn-RS" dirty="0"/>
              <a:t> </a:t>
            </a:r>
            <a:r>
              <a:rPr lang="sr-Latn-RS" dirty="0" err="1"/>
              <a:t>relies</a:t>
            </a:r>
            <a:r>
              <a:rPr lang="sr-Latn-RS" dirty="0"/>
              <a:t> on </a:t>
            </a:r>
            <a:r>
              <a:rPr lang="sr-Latn-RS" dirty="0" err="1"/>
              <a:t>overuse</a:t>
            </a:r>
            <a:r>
              <a:rPr lang="sr-Latn-RS" dirty="0"/>
              <a:t> </a:t>
            </a:r>
            <a:r>
              <a:rPr lang="sr-Latn-RS" dirty="0" err="1"/>
              <a:t>of</a:t>
            </a:r>
            <a:r>
              <a:rPr lang="sr-Latn-RS" dirty="0"/>
              <a:t> </a:t>
            </a:r>
            <a:r>
              <a:rPr lang="sr-Latn-RS" dirty="0" err="1"/>
              <a:t>inheritance</a:t>
            </a:r>
            <a:r>
              <a:rPr lang="sr-Latn-RS" dirty="0"/>
              <a:t> </a:t>
            </a:r>
            <a:r>
              <a:rPr lang="sr-Latn-RS" dirty="0" err="1"/>
              <a:t>and</a:t>
            </a:r>
            <a:r>
              <a:rPr lang="sr-Latn-RS" dirty="0"/>
              <a:t> </a:t>
            </a:r>
            <a:r>
              <a:rPr lang="sr-Latn-RS" dirty="0" err="1"/>
              <a:t>breaking</a:t>
            </a:r>
            <a:r>
              <a:rPr lang="sr-Latn-RS" dirty="0"/>
              <a:t> </a:t>
            </a:r>
            <a:r>
              <a:rPr lang="sr-Latn-RS" dirty="0" err="1"/>
              <a:t>of</a:t>
            </a:r>
            <a:r>
              <a:rPr lang="sr-Latn-RS" dirty="0"/>
              <a:t> SOLID </a:t>
            </a:r>
            <a:r>
              <a:rPr lang="sr-Latn-RS" dirty="0" err="1"/>
              <a:t>and</a:t>
            </a:r>
            <a:r>
              <a:rPr lang="sr-Latn-RS" dirty="0"/>
              <a:t> </a:t>
            </a:r>
            <a:r>
              <a:rPr lang="sr-Latn-RS" dirty="0" err="1"/>
              <a:t>other</a:t>
            </a:r>
            <a:r>
              <a:rPr lang="sr-Latn-RS" dirty="0"/>
              <a:t> C++ „</a:t>
            </a:r>
            <a:r>
              <a:rPr lang="sr-Latn-RS" dirty="0" err="1"/>
              <a:t>rules</a:t>
            </a:r>
            <a:r>
              <a:rPr lang="sr-Latn-RS" dirty="0"/>
              <a:t>“ (</a:t>
            </a:r>
            <a:r>
              <a:rPr lang="sr-Latn-RS" dirty="0" err="1"/>
              <a:t>e.g</a:t>
            </a:r>
            <a:r>
              <a:rPr lang="sr-Latn-RS" dirty="0"/>
              <a:t>. </a:t>
            </a:r>
            <a:r>
              <a:rPr lang="sr-Latn-RS" dirty="0" err="1"/>
              <a:t>composition</a:t>
            </a:r>
            <a:r>
              <a:rPr lang="sr-Latn-RS" dirty="0"/>
              <a:t> </a:t>
            </a:r>
            <a:r>
              <a:rPr lang="sr-Latn-RS" dirty="0" err="1"/>
              <a:t>over</a:t>
            </a:r>
            <a:r>
              <a:rPr lang="sr-Latn-RS" dirty="0"/>
              <a:t> </a:t>
            </a:r>
            <a:r>
              <a:rPr lang="sr-Latn-RS" dirty="0" err="1"/>
              <a:t>inheritance</a:t>
            </a:r>
            <a:r>
              <a:rPr lang="sr-Latn-RS" dirty="0"/>
              <a:t>).</a:t>
            </a:r>
          </a:p>
          <a:p>
            <a:r>
              <a:rPr lang="sr-Latn-RS" dirty="0"/>
              <a:t>C++ is a general-</a:t>
            </a:r>
            <a:r>
              <a:rPr lang="sr-Latn-RS" dirty="0" err="1"/>
              <a:t>purpose</a:t>
            </a:r>
            <a:r>
              <a:rPr lang="sr-Latn-RS" dirty="0"/>
              <a:t> </a:t>
            </a:r>
            <a:r>
              <a:rPr lang="sr-Latn-RS" dirty="0" err="1"/>
              <a:t>programming</a:t>
            </a:r>
            <a:r>
              <a:rPr lang="sr-Latn-RS" dirty="0"/>
              <a:t> </a:t>
            </a:r>
            <a:r>
              <a:rPr lang="sr-Latn-RS" dirty="0" err="1"/>
              <a:t>language</a:t>
            </a:r>
            <a:r>
              <a:rPr lang="sr-Latn-RS" dirty="0"/>
              <a:t>, </a:t>
            </a:r>
            <a:r>
              <a:rPr lang="sr-Latn-RS" dirty="0" err="1"/>
              <a:t>you</a:t>
            </a:r>
            <a:r>
              <a:rPr lang="sr-Latn-RS" dirty="0"/>
              <a:t> </a:t>
            </a:r>
            <a:r>
              <a:rPr lang="sr-Latn-RS" dirty="0" err="1"/>
              <a:t>can</a:t>
            </a:r>
            <a:r>
              <a:rPr lang="sr-Latn-RS" dirty="0"/>
              <a:t> </a:t>
            </a:r>
            <a:r>
              <a:rPr lang="sr-Latn-RS" dirty="0" err="1"/>
              <a:t>of</a:t>
            </a:r>
            <a:r>
              <a:rPr lang="sr-Latn-RS" dirty="0"/>
              <a:t> </a:t>
            </a:r>
            <a:r>
              <a:rPr lang="sr-Latn-RS" dirty="0" err="1"/>
              <a:t>course</a:t>
            </a:r>
            <a:r>
              <a:rPr lang="sr-Latn-RS" dirty="0"/>
              <a:t> </a:t>
            </a:r>
            <a:r>
              <a:rPr lang="sr-Latn-RS" dirty="0" err="1"/>
              <a:t>write</a:t>
            </a:r>
            <a:r>
              <a:rPr lang="sr-Latn-RS" dirty="0"/>
              <a:t> OOP, but </a:t>
            </a:r>
            <a:r>
              <a:rPr lang="sr-Latn-RS" dirty="0" err="1"/>
              <a:t>it</a:t>
            </a:r>
            <a:r>
              <a:rPr lang="sr-Latn-RS" dirty="0"/>
              <a:t> </a:t>
            </a:r>
            <a:r>
              <a:rPr lang="sr-Latn-RS" dirty="0" err="1"/>
              <a:t>also</a:t>
            </a:r>
            <a:r>
              <a:rPr lang="sr-Latn-RS" dirty="0"/>
              <a:t> </a:t>
            </a:r>
            <a:r>
              <a:rPr lang="sr-Latn-RS" dirty="0" err="1"/>
              <a:t>has</a:t>
            </a:r>
            <a:r>
              <a:rPr lang="sr-Latn-RS" dirty="0"/>
              <a:t> </a:t>
            </a:r>
            <a:r>
              <a:rPr lang="sr-Latn-RS" dirty="0" err="1"/>
              <a:t>many</a:t>
            </a:r>
            <a:r>
              <a:rPr lang="sr-Latn-RS" dirty="0"/>
              <a:t> </a:t>
            </a:r>
            <a:r>
              <a:rPr lang="sr-Latn-RS" dirty="0" err="1"/>
              <a:t>features</a:t>
            </a:r>
            <a:r>
              <a:rPr lang="sr-Latn-RS" dirty="0"/>
              <a:t> </a:t>
            </a:r>
            <a:r>
              <a:rPr lang="sr-Latn-RS" dirty="0" err="1"/>
              <a:t>that</a:t>
            </a:r>
            <a:r>
              <a:rPr lang="sr-Latn-RS" dirty="0"/>
              <a:t> </a:t>
            </a:r>
            <a:r>
              <a:rPr lang="sr-Latn-RS" dirty="0" err="1"/>
              <a:t>enable</a:t>
            </a:r>
            <a:r>
              <a:rPr lang="sr-Latn-RS" dirty="0"/>
              <a:t> </a:t>
            </a:r>
            <a:r>
              <a:rPr lang="sr-Latn-RS" dirty="0" err="1"/>
              <a:t>writing</a:t>
            </a:r>
            <a:r>
              <a:rPr lang="sr-Latn-RS" dirty="0"/>
              <a:t> </a:t>
            </a:r>
            <a:r>
              <a:rPr lang="sr-Latn-RS" dirty="0" err="1"/>
              <a:t>of</a:t>
            </a:r>
            <a:r>
              <a:rPr lang="sr-Latn-RS" dirty="0"/>
              <a:t> </a:t>
            </a:r>
            <a:r>
              <a:rPr lang="sr-Latn-RS" dirty="0" err="1"/>
              <a:t>generic</a:t>
            </a:r>
            <a:r>
              <a:rPr lang="sr-Latn-RS" dirty="0"/>
              <a:t> </a:t>
            </a:r>
            <a:r>
              <a:rPr lang="sr-Latn-RS" dirty="0" err="1"/>
              <a:t>code</a:t>
            </a:r>
            <a:r>
              <a:rPr lang="sr-Latn-RS" dirty="0"/>
              <a:t> (</a:t>
            </a:r>
            <a:r>
              <a:rPr lang="sr-Latn-RS" dirty="0" err="1"/>
              <a:t>e.g</a:t>
            </a:r>
            <a:r>
              <a:rPr lang="sr-Latn-RS" dirty="0"/>
              <a:t>. </a:t>
            </a:r>
            <a:r>
              <a:rPr lang="sr-Latn-RS" dirty="0" err="1"/>
              <a:t>static</a:t>
            </a:r>
            <a:r>
              <a:rPr lang="sr-Latn-RS" dirty="0"/>
              <a:t> </a:t>
            </a:r>
            <a:r>
              <a:rPr lang="sr-Latn-RS" dirty="0" err="1"/>
              <a:t>polymorphism</a:t>
            </a:r>
            <a:r>
              <a:rPr lang="sr-Latn-RS" dirty="0"/>
              <a:t>) </a:t>
            </a:r>
            <a:r>
              <a:rPr lang="sr-Latn-RS" dirty="0" err="1"/>
              <a:t>and</a:t>
            </a:r>
            <a:r>
              <a:rPr lang="sr-Latn-RS" dirty="0"/>
              <a:t> </a:t>
            </a:r>
            <a:r>
              <a:rPr lang="sr-Latn-RS" dirty="0" err="1"/>
              <a:t>functional</a:t>
            </a:r>
            <a:r>
              <a:rPr lang="sr-Latn-RS" dirty="0"/>
              <a:t> </a:t>
            </a:r>
            <a:r>
              <a:rPr lang="sr-Latn-RS" dirty="0" err="1"/>
              <a:t>code</a:t>
            </a:r>
            <a:r>
              <a:rPr lang="sr-Latn-RS" dirty="0"/>
              <a:t> (</a:t>
            </a:r>
            <a:r>
              <a:rPr lang="sr-Latn-RS" dirty="0" err="1"/>
              <a:t>e.g</a:t>
            </a:r>
            <a:r>
              <a:rPr lang="sr-Latn-RS" dirty="0"/>
              <a:t>. </a:t>
            </a:r>
            <a:r>
              <a:rPr lang="en-US" dirty="0"/>
              <a:t>Functional Programming in C++ </a:t>
            </a:r>
            <a:r>
              <a:rPr lang="sr-Latn-RS" dirty="0"/>
              <a:t>- </a:t>
            </a:r>
            <a:r>
              <a:rPr lang="en-US" dirty="0"/>
              <a:t>Ivan </a:t>
            </a:r>
            <a:r>
              <a:rPr lang="en-US" dirty="0" err="1"/>
              <a:t>Čukić</a:t>
            </a:r>
            <a:r>
              <a:rPr lang="sr-Latn-RS" dirty="0"/>
              <a:t>)</a:t>
            </a:r>
            <a:endParaRPr lang="en-US" dirty="0"/>
          </a:p>
          <a:p>
            <a:r>
              <a:rPr lang="sr-Latn-RS" dirty="0" err="1"/>
              <a:t>There</a:t>
            </a:r>
            <a:r>
              <a:rPr lang="sr-Latn-RS" dirty="0"/>
              <a:t> are </a:t>
            </a:r>
            <a:r>
              <a:rPr lang="sr-Latn-RS" dirty="0" err="1"/>
              <a:t>hybrid</a:t>
            </a:r>
            <a:r>
              <a:rPr lang="sr-Latn-RS" dirty="0"/>
              <a:t> </a:t>
            </a:r>
            <a:r>
              <a:rPr lang="sr-Latn-RS" dirty="0" err="1"/>
              <a:t>systems</a:t>
            </a:r>
            <a:r>
              <a:rPr lang="sr-Latn-RS" dirty="0"/>
              <a:t> </a:t>
            </a:r>
            <a:r>
              <a:rPr lang="sr-Latn-RS" dirty="0" err="1"/>
              <a:t>that</a:t>
            </a:r>
            <a:r>
              <a:rPr lang="sr-Latn-RS" dirty="0"/>
              <a:t> </a:t>
            </a:r>
            <a:r>
              <a:rPr lang="sr-Latn-RS" dirty="0" err="1"/>
              <a:t>use</a:t>
            </a:r>
            <a:r>
              <a:rPr lang="sr-Latn-RS" dirty="0"/>
              <a:t> </a:t>
            </a:r>
            <a:r>
              <a:rPr lang="sr-Latn-RS" dirty="0" err="1"/>
              <a:t>inheritance</a:t>
            </a:r>
            <a:r>
              <a:rPr lang="sr-Latn-RS" dirty="0"/>
              <a:t> in </a:t>
            </a:r>
            <a:r>
              <a:rPr lang="sr-Latn-RS" dirty="0" err="1"/>
              <a:t>combination</a:t>
            </a:r>
            <a:r>
              <a:rPr lang="sr-Latn-RS" dirty="0"/>
              <a:t> </a:t>
            </a:r>
            <a:r>
              <a:rPr lang="sr-Latn-RS" dirty="0" err="1"/>
              <a:t>with</a:t>
            </a:r>
            <a:r>
              <a:rPr lang="sr-Latn-RS" dirty="0"/>
              <a:t> </a:t>
            </a:r>
            <a:r>
              <a:rPr lang="sr-Latn-RS" dirty="0" err="1"/>
              <a:t>composition</a:t>
            </a:r>
            <a:r>
              <a:rPr lang="sr-Latn-RS" dirty="0"/>
              <a:t> </a:t>
            </a:r>
            <a:r>
              <a:rPr lang="sr-Latn-RS" dirty="0" err="1"/>
              <a:t>that</a:t>
            </a:r>
            <a:r>
              <a:rPr lang="sr-Latn-RS" dirty="0"/>
              <a:t> are </a:t>
            </a:r>
            <a:r>
              <a:rPr lang="sr-Latn-RS" dirty="0" err="1"/>
              <a:t>widely</a:t>
            </a:r>
            <a:r>
              <a:rPr lang="sr-Latn-RS" dirty="0"/>
              <a:t> </a:t>
            </a:r>
            <a:r>
              <a:rPr lang="sr-Latn-RS" dirty="0" err="1"/>
              <a:t>used</a:t>
            </a:r>
            <a:r>
              <a:rPr lang="sr-Latn-RS" dirty="0"/>
              <a:t>.</a:t>
            </a:r>
          </a:p>
        </p:txBody>
      </p:sp>
      <p:sp>
        <p:nvSpPr>
          <p:cNvPr id="4" name="Slide Number Placeholder 3"/>
          <p:cNvSpPr>
            <a:spLocks noGrp="1"/>
          </p:cNvSpPr>
          <p:nvPr>
            <p:ph type="sldNum" sz="quarter" idx="5"/>
          </p:nvPr>
        </p:nvSpPr>
        <p:spPr/>
        <p:txBody>
          <a:bodyPr/>
          <a:lstStyle/>
          <a:p>
            <a:fld id="{1F3BA42D-EB52-4964-845A-2C50488A114D}" type="slidenum">
              <a:rPr lang="en-US" smtClean="0"/>
              <a:t>15</a:t>
            </a:fld>
            <a:endParaRPr lang="en-US"/>
          </a:p>
        </p:txBody>
      </p:sp>
    </p:spTree>
    <p:extLst>
      <p:ext uri="{BB962C8B-B14F-4D97-AF65-F5344CB8AC3E}">
        <p14:creationId xmlns:p14="http://schemas.microsoft.com/office/powerpoint/2010/main" val="3833163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err="1"/>
              <a:t>Like</a:t>
            </a:r>
            <a:r>
              <a:rPr lang="sr-Latn-RS" dirty="0"/>
              <a:t> </a:t>
            </a:r>
            <a:r>
              <a:rPr lang="sr-Latn-RS" dirty="0" err="1"/>
              <a:t>everything</a:t>
            </a:r>
            <a:r>
              <a:rPr lang="sr-Latn-RS" dirty="0"/>
              <a:t> </a:t>
            </a:r>
            <a:r>
              <a:rPr lang="sr-Latn-RS" dirty="0" err="1"/>
              <a:t>else</a:t>
            </a:r>
            <a:r>
              <a:rPr lang="sr-Latn-RS" dirty="0"/>
              <a:t> in </a:t>
            </a:r>
            <a:r>
              <a:rPr lang="sr-Latn-RS" dirty="0" err="1"/>
              <a:t>programming</a:t>
            </a:r>
            <a:r>
              <a:rPr lang="sr-Latn-RS" dirty="0"/>
              <a:t>, </a:t>
            </a:r>
            <a:r>
              <a:rPr lang="sr-Latn-RS" dirty="0" err="1"/>
              <a:t>there</a:t>
            </a:r>
            <a:r>
              <a:rPr lang="sr-Latn-RS" dirty="0"/>
              <a:t> is no </a:t>
            </a:r>
            <a:r>
              <a:rPr lang="sr-Latn-RS" dirty="0" err="1"/>
              <a:t>real</a:t>
            </a:r>
            <a:r>
              <a:rPr lang="sr-Latn-RS" dirty="0"/>
              <a:t> </a:t>
            </a:r>
            <a:r>
              <a:rPr lang="sr-Latn-RS" dirty="0" err="1"/>
              <a:t>concensus</a:t>
            </a:r>
            <a:r>
              <a:rPr lang="sr-Latn-RS" dirty="0"/>
              <a:t> on </a:t>
            </a:r>
            <a:r>
              <a:rPr lang="sr-Latn-RS" dirty="0" err="1"/>
              <a:t>the</a:t>
            </a:r>
            <a:r>
              <a:rPr lang="sr-Latn-RS" dirty="0"/>
              <a:t> </a:t>
            </a:r>
            <a:r>
              <a:rPr lang="sr-Latn-RS" dirty="0" err="1"/>
              <a:t>proper</a:t>
            </a:r>
            <a:r>
              <a:rPr lang="sr-Latn-RS" dirty="0"/>
              <a:t> </a:t>
            </a:r>
            <a:r>
              <a:rPr lang="sr-Latn-RS" dirty="0" err="1"/>
              <a:t>way</a:t>
            </a:r>
            <a:r>
              <a:rPr lang="sr-Latn-RS" dirty="0"/>
              <a:t> to do </a:t>
            </a:r>
            <a:r>
              <a:rPr lang="sr-Latn-RS" dirty="0" err="1"/>
              <a:t>things</a:t>
            </a:r>
            <a:r>
              <a:rPr lang="sr-Latn-RS" dirty="0"/>
              <a:t>. </a:t>
            </a:r>
            <a:r>
              <a:rPr lang="sr-Latn-RS" dirty="0" err="1"/>
              <a:t>You’ll</a:t>
            </a:r>
            <a:r>
              <a:rPr lang="sr-Latn-RS" dirty="0"/>
              <a:t> </a:t>
            </a:r>
            <a:r>
              <a:rPr lang="sr-Latn-RS" dirty="0" err="1"/>
              <a:t>have</a:t>
            </a:r>
            <a:r>
              <a:rPr lang="sr-Latn-RS" dirty="0"/>
              <a:t> to do a lot </a:t>
            </a:r>
            <a:r>
              <a:rPr lang="sr-Latn-RS" dirty="0" err="1"/>
              <a:t>of</a:t>
            </a:r>
            <a:r>
              <a:rPr lang="sr-Latn-RS" dirty="0"/>
              <a:t> </a:t>
            </a:r>
            <a:r>
              <a:rPr lang="sr-Latn-RS" dirty="0" err="1"/>
              <a:t>trial</a:t>
            </a:r>
            <a:r>
              <a:rPr lang="sr-Latn-RS" dirty="0"/>
              <a:t> </a:t>
            </a:r>
            <a:r>
              <a:rPr lang="sr-Latn-RS" dirty="0" err="1"/>
              <a:t>and</a:t>
            </a:r>
            <a:r>
              <a:rPr lang="sr-Latn-RS" dirty="0"/>
              <a:t> </a:t>
            </a:r>
            <a:r>
              <a:rPr lang="sr-Latn-RS" dirty="0" err="1"/>
              <a:t>error</a:t>
            </a:r>
            <a:r>
              <a:rPr lang="sr-Latn-RS" dirty="0"/>
              <a:t> </a:t>
            </a:r>
            <a:r>
              <a:rPr lang="sr-Latn-RS" dirty="0" err="1"/>
              <a:t>and</a:t>
            </a:r>
            <a:r>
              <a:rPr lang="sr-Latn-RS" dirty="0"/>
              <a:t> </a:t>
            </a:r>
            <a:r>
              <a:rPr lang="sr-Latn-RS" dirty="0" err="1"/>
              <a:t>standing</a:t>
            </a:r>
            <a:r>
              <a:rPr lang="sr-Latn-RS" dirty="0"/>
              <a:t> on </a:t>
            </a:r>
            <a:r>
              <a:rPr lang="sr-Latn-RS" dirty="0" err="1"/>
              <a:t>the</a:t>
            </a:r>
            <a:r>
              <a:rPr lang="sr-Latn-RS" dirty="0"/>
              <a:t> </a:t>
            </a:r>
            <a:r>
              <a:rPr lang="sr-Latn-RS" dirty="0" err="1"/>
              <a:t>shoulders</a:t>
            </a:r>
            <a:r>
              <a:rPr lang="sr-Latn-RS" dirty="0"/>
              <a:t> </a:t>
            </a:r>
            <a:r>
              <a:rPr lang="sr-Latn-RS" dirty="0" err="1"/>
              <a:t>of</a:t>
            </a:r>
            <a:r>
              <a:rPr lang="sr-Latn-RS" dirty="0"/>
              <a:t> </a:t>
            </a:r>
            <a:r>
              <a:rPr lang="sr-Latn-RS" dirty="0" err="1"/>
              <a:t>giants</a:t>
            </a:r>
            <a:r>
              <a:rPr lang="sr-Latn-RS" dirty="0"/>
              <a:t>. </a:t>
            </a:r>
            <a:r>
              <a:rPr lang="sr-Latn-RS" dirty="0" err="1"/>
              <a:t>These</a:t>
            </a:r>
            <a:r>
              <a:rPr lang="sr-Latn-RS" dirty="0"/>
              <a:t> are some </a:t>
            </a:r>
            <a:r>
              <a:rPr lang="sr-Latn-RS" dirty="0" err="1"/>
              <a:t>useful</a:t>
            </a:r>
            <a:r>
              <a:rPr lang="sr-Latn-RS" dirty="0"/>
              <a:t> </a:t>
            </a:r>
            <a:r>
              <a:rPr lang="sr-Latn-RS" dirty="0" err="1"/>
              <a:t>links</a:t>
            </a:r>
            <a:r>
              <a:rPr lang="sr-Latn-RS" dirty="0"/>
              <a:t> </a:t>
            </a:r>
            <a:r>
              <a:rPr lang="sr-Latn-RS" dirty="0" err="1"/>
              <a:t>talking</a:t>
            </a:r>
            <a:r>
              <a:rPr lang="sr-Latn-RS" dirty="0"/>
              <a:t> </a:t>
            </a:r>
            <a:r>
              <a:rPr lang="sr-Latn-RS" dirty="0" err="1"/>
              <a:t>about</a:t>
            </a:r>
            <a:r>
              <a:rPr lang="sr-Latn-RS" dirty="0"/>
              <a:t> </a:t>
            </a:r>
            <a:r>
              <a:rPr lang="sr-Latn-RS" dirty="0" err="1"/>
              <a:t>overuse</a:t>
            </a:r>
            <a:r>
              <a:rPr lang="sr-Latn-RS" dirty="0"/>
              <a:t> </a:t>
            </a:r>
            <a:r>
              <a:rPr lang="sr-Latn-RS" dirty="0" err="1"/>
              <a:t>and</a:t>
            </a:r>
            <a:r>
              <a:rPr lang="sr-Latn-RS" dirty="0"/>
              <a:t> </a:t>
            </a:r>
            <a:r>
              <a:rPr lang="sr-Latn-RS" dirty="0" err="1"/>
              <a:t>proper</a:t>
            </a:r>
            <a:r>
              <a:rPr lang="sr-Latn-RS" dirty="0"/>
              <a:t> </a:t>
            </a:r>
            <a:r>
              <a:rPr lang="sr-Latn-RS" dirty="0" err="1"/>
              <a:t>use</a:t>
            </a:r>
            <a:r>
              <a:rPr lang="sr-Latn-RS" dirty="0"/>
              <a:t> </a:t>
            </a:r>
            <a:r>
              <a:rPr lang="sr-Latn-RS" dirty="0" err="1"/>
              <a:t>of</a:t>
            </a:r>
            <a:r>
              <a:rPr lang="sr-Latn-RS" dirty="0"/>
              <a:t> OOP</a:t>
            </a:r>
          </a:p>
        </p:txBody>
      </p:sp>
      <p:sp>
        <p:nvSpPr>
          <p:cNvPr id="4" name="Slide Number Placeholder 3"/>
          <p:cNvSpPr>
            <a:spLocks noGrp="1"/>
          </p:cNvSpPr>
          <p:nvPr>
            <p:ph type="sldNum" sz="quarter" idx="5"/>
          </p:nvPr>
        </p:nvSpPr>
        <p:spPr/>
        <p:txBody>
          <a:bodyPr/>
          <a:lstStyle/>
          <a:p>
            <a:fld id="{1F3BA42D-EB52-4964-845A-2C50488A114D}" type="slidenum">
              <a:rPr lang="en-US" smtClean="0"/>
              <a:t>17</a:t>
            </a:fld>
            <a:endParaRPr lang="en-US"/>
          </a:p>
        </p:txBody>
      </p:sp>
    </p:spTree>
    <p:extLst>
      <p:ext uri="{BB962C8B-B14F-4D97-AF65-F5344CB8AC3E}">
        <p14:creationId xmlns:p14="http://schemas.microsoft.com/office/powerpoint/2010/main" val="393841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Does Code and Data need to go together?</a:t>
            </a:r>
            <a:endParaRPr lang="sr-Latn-R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●Typical OO puts both Code and Data together in one class</a:t>
            </a:r>
            <a:endParaRPr lang="sr-Latn-R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●Why, though?</a:t>
            </a:r>
            <a:endParaRPr lang="sr-Latn-RS" sz="1200" kern="1200" dirty="0">
              <a:solidFill>
                <a:schemeClr val="tx1"/>
              </a:solidFill>
              <a:effectLst/>
              <a:latin typeface="+mn-lt"/>
              <a:ea typeface="+mn-ea"/>
              <a:cs typeface="+mn-cs"/>
            </a:endParaRPr>
          </a:p>
          <a:p>
            <a:endParaRPr lang="sr-Latn-RS" dirty="0"/>
          </a:p>
          <a:p>
            <a:r>
              <a:rPr lang="en-US" sz="1200" kern="1200" dirty="0">
                <a:solidFill>
                  <a:schemeClr val="tx1"/>
                </a:solidFill>
                <a:effectLst/>
                <a:latin typeface="+mn-lt"/>
                <a:ea typeface="+mn-ea"/>
                <a:cs typeface="+mn-cs"/>
              </a:rPr>
              <a:t>●How often do you have </a:t>
            </a:r>
            <a:r>
              <a:rPr lang="en-US" sz="1200" kern="1200" dirty="0" err="1">
                <a:solidFill>
                  <a:schemeClr val="tx1"/>
                </a:solidFill>
                <a:effectLst/>
                <a:latin typeface="+mn-lt"/>
                <a:ea typeface="+mn-ea"/>
                <a:cs typeface="+mn-cs"/>
              </a:rPr>
              <a:t>oneof</a:t>
            </a:r>
            <a:r>
              <a:rPr lang="en-US" sz="1200" kern="1200" dirty="0">
                <a:solidFill>
                  <a:schemeClr val="tx1"/>
                </a:solidFill>
                <a:effectLst/>
                <a:latin typeface="+mn-lt"/>
                <a:ea typeface="+mn-ea"/>
                <a:cs typeface="+mn-cs"/>
              </a:rPr>
              <a:t> a particular thing?</a:t>
            </a:r>
            <a:endParaRPr lang="sr-Latn-R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games, most common cases are:</a:t>
            </a:r>
            <a:endParaRPr lang="sr-Latn-RS" sz="1200" kern="1200" dirty="0">
              <a:solidFill>
                <a:schemeClr val="tx1"/>
              </a:solidFill>
              <a:effectLst/>
              <a:latin typeface="+mn-lt"/>
              <a:ea typeface="+mn-ea"/>
              <a:cs typeface="+mn-cs"/>
            </a:endParaRPr>
          </a:p>
          <a:p>
            <a:r>
              <a:rPr lang="sr-Latn-R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●There’s a handful of things. Any code will work here.</a:t>
            </a:r>
            <a:endParaRPr lang="sr-Latn-RS" sz="1200" kern="1200" dirty="0">
              <a:solidFill>
                <a:schemeClr val="tx1"/>
              </a:solidFill>
              <a:effectLst/>
              <a:latin typeface="+mn-lt"/>
              <a:ea typeface="+mn-ea"/>
              <a:cs typeface="+mn-cs"/>
            </a:endParaRPr>
          </a:p>
          <a:p>
            <a:r>
              <a:rPr lang="sr-Latn-R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●There’s way too many things. Have to be careful with performance.</a:t>
            </a:r>
            <a:endParaRPr lang="sr-Latn-RS" dirty="0"/>
          </a:p>
        </p:txBody>
      </p:sp>
      <p:sp>
        <p:nvSpPr>
          <p:cNvPr id="4" name="Slide Number Placeholder 3"/>
          <p:cNvSpPr>
            <a:spLocks noGrp="1"/>
          </p:cNvSpPr>
          <p:nvPr>
            <p:ph type="sldNum" sz="quarter" idx="5"/>
          </p:nvPr>
        </p:nvSpPr>
        <p:spPr/>
        <p:txBody>
          <a:bodyPr/>
          <a:lstStyle/>
          <a:p>
            <a:fld id="{1F3BA42D-EB52-4964-845A-2C50488A114D}" type="slidenum">
              <a:rPr lang="en-US" smtClean="0"/>
              <a:t>18</a:t>
            </a:fld>
            <a:endParaRPr lang="en-US"/>
          </a:p>
        </p:txBody>
      </p:sp>
    </p:spTree>
    <p:extLst>
      <p:ext uri="{BB962C8B-B14F-4D97-AF65-F5344CB8AC3E}">
        <p14:creationId xmlns:p14="http://schemas.microsoft.com/office/powerpoint/2010/main" val="1623434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r-Latn-RS" dirty="0"/>
          </a:p>
        </p:txBody>
      </p:sp>
      <p:sp>
        <p:nvSpPr>
          <p:cNvPr id="4" name="Slide Number Placeholder 3"/>
          <p:cNvSpPr>
            <a:spLocks noGrp="1"/>
          </p:cNvSpPr>
          <p:nvPr>
            <p:ph type="sldNum" sz="quarter" idx="5"/>
          </p:nvPr>
        </p:nvSpPr>
        <p:spPr/>
        <p:txBody>
          <a:bodyPr/>
          <a:lstStyle/>
          <a:p>
            <a:fld id="{1F3BA42D-EB52-4964-845A-2C50488A114D}" type="slidenum">
              <a:rPr lang="en-US" smtClean="0"/>
              <a:t>21</a:t>
            </a:fld>
            <a:endParaRPr lang="en-US"/>
          </a:p>
        </p:txBody>
      </p:sp>
    </p:spTree>
    <p:extLst>
      <p:ext uri="{BB962C8B-B14F-4D97-AF65-F5344CB8AC3E}">
        <p14:creationId xmlns:p14="http://schemas.microsoft.com/office/powerpoint/2010/main" val="2322450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dirty="0"/>
          </a:p>
        </p:txBody>
      </p:sp>
      <p:sp>
        <p:nvSpPr>
          <p:cNvPr id="4" name="Slide Number Placeholder 3"/>
          <p:cNvSpPr>
            <a:spLocks noGrp="1"/>
          </p:cNvSpPr>
          <p:nvPr>
            <p:ph type="sldNum" sz="quarter" idx="5"/>
          </p:nvPr>
        </p:nvSpPr>
        <p:spPr/>
        <p:txBody>
          <a:bodyPr/>
          <a:lstStyle/>
          <a:p>
            <a:fld id="{1F3BA42D-EB52-4964-845A-2C50488A114D}" type="slidenum">
              <a:rPr lang="en-US" smtClean="0"/>
              <a:t>23</a:t>
            </a:fld>
            <a:endParaRPr lang="en-US"/>
          </a:p>
        </p:txBody>
      </p:sp>
    </p:spTree>
    <p:extLst>
      <p:ext uri="{BB962C8B-B14F-4D97-AF65-F5344CB8AC3E}">
        <p14:creationId xmlns:p14="http://schemas.microsoft.com/office/powerpoint/2010/main" val="2065502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Good decoupling, single responsibility principle:</a:t>
            </a:r>
            <a:r>
              <a:rPr lang="en-US" dirty="0"/>
              <a:t> each </a:t>
            </a:r>
            <a:r>
              <a:rPr lang="en-US" dirty="0" err="1"/>
              <a:t>behaviour</a:t>
            </a:r>
            <a:r>
              <a:rPr lang="en-US" dirty="0"/>
              <a:t> or domain is decoupled from each other in independent components and/or systems. Unlike our monolithic god object in class based inheritance, we can extract any subset of functionality and assemble it in any combination. ECS also encourages small interfaces.</a:t>
            </a:r>
          </a:p>
          <a:p>
            <a:r>
              <a:rPr lang="en-US" b="1" dirty="0"/>
              <a:t>Composability and runtime object definition:</a:t>
            </a:r>
            <a:r>
              <a:rPr lang="en-US" dirty="0"/>
              <a:t> Any type of game object can be created by adding the correct components to an entity. This can also allow the developer to easily add features of one type of object to another, without any dependency issues. For example, we can do </a:t>
            </a:r>
            <a:r>
              <a:rPr lang="en-US" dirty="0" err="1"/>
              <a:t>Entity.build</a:t>
            </a:r>
            <a:r>
              <a:rPr lang="en-US" dirty="0"/>
              <a:t>([</a:t>
            </a:r>
            <a:r>
              <a:rPr lang="en-US" dirty="0" err="1"/>
              <a:t>FlyingComponent</a:t>
            </a:r>
            <a:r>
              <a:rPr lang="en-US" dirty="0"/>
              <a:t>, </a:t>
            </a:r>
            <a:r>
              <a:rPr lang="en-US" dirty="0" err="1"/>
              <a:t>SeeingComponent</a:t>
            </a:r>
            <a:r>
              <a:rPr lang="en-US" dirty="0"/>
              <a:t>]) at runtime.</a:t>
            </a:r>
          </a:p>
          <a:p>
            <a:r>
              <a:rPr lang="en-US" b="1" dirty="0"/>
              <a:t>Testable</a:t>
            </a:r>
            <a:r>
              <a:rPr lang="en-US" dirty="0"/>
              <a:t>: Each component and system is a unit by definition. We can also substitute components with mocked or demo components for testing.</a:t>
            </a:r>
          </a:p>
          <a:p>
            <a:r>
              <a:rPr lang="en-US" b="1" dirty="0"/>
              <a:t>Parallelizable</a:t>
            </a:r>
            <a:r>
              <a:rPr lang="en-US" dirty="0"/>
              <a:t>: In many real-world ECS implementations such as MMOs, a System is implemented as a distributed system or a worker pool that can distribute the work amongst themselves. This lets us horizontally scale the size of our simulations by increasing the number of system workers in our pool.</a:t>
            </a:r>
          </a:p>
          <a:p>
            <a:r>
              <a:rPr lang="en-US" b="1" dirty="0"/>
              <a:t>Separation of data and </a:t>
            </a:r>
            <a:r>
              <a:rPr lang="en-US" b="1" dirty="0" err="1"/>
              <a:t>behaviour</a:t>
            </a:r>
            <a:r>
              <a:rPr lang="en-US" dirty="0"/>
              <a:t>: components hold data, systems hold </a:t>
            </a:r>
            <a:r>
              <a:rPr lang="en-US" dirty="0" err="1"/>
              <a:t>behaviour</a:t>
            </a:r>
            <a:r>
              <a:rPr lang="en-US" dirty="0"/>
              <a:t>. There is no intermingling of the two. This property lets you plug-and-play different </a:t>
            </a:r>
            <a:r>
              <a:rPr lang="en-US" dirty="0" err="1"/>
              <a:t>behaviour</a:t>
            </a:r>
            <a:r>
              <a:rPr lang="en-US" dirty="0"/>
              <a:t> to apply on the same data.</a:t>
            </a:r>
          </a:p>
          <a:p>
            <a:endParaRPr lang="sr-Latn-RS" dirty="0"/>
          </a:p>
        </p:txBody>
      </p:sp>
      <p:sp>
        <p:nvSpPr>
          <p:cNvPr id="4" name="Slide Number Placeholder 3"/>
          <p:cNvSpPr>
            <a:spLocks noGrp="1"/>
          </p:cNvSpPr>
          <p:nvPr>
            <p:ph type="sldNum" sz="quarter" idx="5"/>
          </p:nvPr>
        </p:nvSpPr>
        <p:spPr/>
        <p:txBody>
          <a:bodyPr/>
          <a:lstStyle/>
          <a:p>
            <a:fld id="{1F3BA42D-EB52-4964-845A-2C50488A114D}" type="slidenum">
              <a:rPr lang="en-US" smtClean="0"/>
              <a:t>24</a:t>
            </a:fld>
            <a:endParaRPr lang="en-US"/>
          </a:p>
        </p:txBody>
      </p:sp>
    </p:spTree>
    <p:extLst>
      <p:ext uri="{BB962C8B-B14F-4D97-AF65-F5344CB8AC3E}">
        <p14:creationId xmlns:p14="http://schemas.microsoft.com/office/powerpoint/2010/main" val="971628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Handling </a:t>
            </a:r>
            <a:r>
              <a:rPr lang="en-US" b="1" dirty="0" err="1"/>
              <a:t>interprocess</a:t>
            </a:r>
            <a:r>
              <a:rPr lang="en-US" b="1" dirty="0"/>
              <a:t> communication:</a:t>
            </a:r>
            <a:r>
              <a:rPr lang="en-US" dirty="0"/>
              <a:t> How do we handle the communication between systems and components? We need some kind of message bus or publish-subscribe system to enable parts of our ECS to talk to each other. Depending on the language or platform the ECS is implemented in, this could introduce a spike in complexity. The cost of iterating through components and entities may also result in a drop in performance.</a:t>
            </a:r>
            <a:endParaRPr lang="sr-Latn-RS" dirty="0"/>
          </a:p>
          <a:p>
            <a:endParaRPr lang="sr-Latn-RS" dirty="0"/>
          </a:p>
          <a:p>
            <a:r>
              <a:rPr lang="en-US" b="1" dirty="0"/>
              <a:t>Inter-component communication:</a:t>
            </a:r>
            <a:r>
              <a:rPr lang="en-US" dirty="0"/>
              <a:t> What happens when a system needs to access and modify data in multiple components? Components might need to share state with other components and communicate with each other prior to communicating with systems. For example, say we have a Position and Sound component in an entity. We could have a </a:t>
            </a:r>
            <a:r>
              <a:rPr lang="en-US" dirty="0" err="1"/>
              <a:t>PositionalSoundSystem</a:t>
            </a:r>
            <a:r>
              <a:rPr lang="en-US" dirty="0"/>
              <a:t> that needs to communicate with both components. We may need a separate channel for inter-component communication to support this use case.</a:t>
            </a:r>
            <a:endParaRPr lang="sr-Latn-RS" dirty="0"/>
          </a:p>
          <a:p>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Inter-system communication:</a:t>
            </a:r>
            <a:r>
              <a:rPr lang="en-US" dirty="0"/>
              <a:t> What happens when two systems need to access and modify the same component? Say we have two systems: one multiplies attribute x by -1, the other adds x by 10. Depending on the order of application of the two systems, the end result will be different. Unless the operations are associative, we may need to introduce a way to ensure that the order of the systems are correct.</a:t>
            </a:r>
          </a:p>
          <a:p>
            <a:endParaRPr lang="sr-Latn-RS" dirty="0"/>
          </a:p>
        </p:txBody>
      </p:sp>
      <p:sp>
        <p:nvSpPr>
          <p:cNvPr id="4" name="Slide Number Placeholder 3"/>
          <p:cNvSpPr>
            <a:spLocks noGrp="1"/>
          </p:cNvSpPr>
          <p:nvPr>
            <p:ph type="sldNum" sz="quarter" idx="5"/>
          </p:nvPr>
        </p:nvSpPr>
        <p:spPr/>
        <p:txBody>
          <a:bodyPr/>
          <a:lstStyle/>
          <a:p>
            <a:fld id="{1F3BA42D-EB52-4964-845A-2C50488A114D}" type="slidenum">
              <a:rPr lang="en-US" smtClean="0"/>
              <a:t>25</a:t>
            </a:fld>
            <a:endParaRPr lang="en-US"/>
          </a:p>
        </p:txBody>
      </p:sp>
    </p:spTree>
    <p:extLst>
      <p:ext uri="{BB962C8B-B14F-4D97-AF65-F5344CB8AC3E}">
        <p14:creationId xmlns:p14="http://schemas.microsoft.com/office/powerpoint/2010/main" val="3839762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r-Latn-RS" dirty="0"/>
          </a:p>
        </p:txBody>
      </p:sp>
      <p:sp>
        <p:nvSpPr>
          <p:cNvPr id="4" name="Slide Number Placeholder 3"/>
          <p:cNvSpPr>
            <a:spLocks noGrp="1"/>
          </p:cNvSpPr>
          <p:nvPr>
            <p:ph type="sldNum" sz="quarter" idx="5"/>
          </p:nvPr>
        </p:nvSpPr>
        <p:spPr/>
        <p:txBody>
          <a:bodyPr/>
          <a:lstStyle/>
          <a:p>
            <a:fld id="{1F3BA42D-EB52-4964-845A-2C50488A114D}" type="slidenum">
              <a:rPr lang="en-US" smtClean="0"/>
              <a:t>35</a:t>
            </a:fld>
            <a:endParaRPr lang="en-US"/>
          </a:p>
        </p:txBody>
      </p:sp>
    </p:spTree>
    <p:extLst>
      <p:ext uri="{BB962C8B-B14F-4D97-AF65-F5344CB8AC3E}">
        <p14:creationId xmlns:p14="http://schemas.microsoft.com/office/powerpoint/2010/main" val="4081311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Ovo i dalje nije potpuno optimalno rešenje sa stanja performansi. Kao primer, pokazaću vam kako možemo da odemo i korak dalje sa ovom arhitekturom, da je Entitet samo ID, a imamo nizove komponenti.</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sr-Latn-RS" dirty="0" err="1"/>
              <a:t>Relational</a:t>
            </a:r>
            <a:r>
              <a:rPr lang="sr-Latn-RS" dirty="0"/>
              <a:t> </a:t>
            </a:r>
            <a:r>
              <a:rPr lang="sr-Latn-RS" dirty="0" err="1"/>
              <a:t>database</a:t>
            </a:r>
            <a:endParaRPr lang="sr-Latn-R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sr-Latn-RS" dirty="0"/>
              <a:t>DOD</a:t>
            </a:r>
          </a:p>
        </p:txBody>
      </p:sp>
      <p:sp>
        <p:nvSpPr>
          <p:cNvPr id="4" name="Slide Number Placeholder 3"/>
          <p:cNvSpPr>
            <a:spLocks noGrp="1"/>
          </p:cNvSpPr>
          <p:nvPr>
            <p:ph type="sldNum" sz="quarter" idx="5"/>
          </p:nvPr>
        </p:nvSpPr>
        <p:spPr/>
        <p:txBody>
          <a:bodyPr/>
          <a:lstStyle/>
          <a:p>
            <a:fld id="{1F3BA42D-EB52-4964-845A-2C50488A114D}" type="slidenum">
              <a:rPr lang="en-US" smtClean="0"/>
              <a:t>39</a:t>
            </a:fld>
            <a:endParaRPr lang="en-US"/>
          </a:p>
        </p:txBody>
      </p:sp>
    </p:spTree>
    <p:extLst>
      <p:ext uri="{BB962C8B-B14F-4D97-AF65-F5344CB8AC3E}">
        <p14:creationId xmlns:p14="http://schemas.microsoft.com/office/powerpoint/2010/main" val="1503790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Often large projects have many header files that are included in every source file. The time the compiler takes to process these header files over and over again can account for nearly all of the time required to build the project. To make builds faster, </a:t>
            </a:r>
            <a:r>
              <a:rPr lang="sr-Latn-RS" dirty="0" err="1"/>
              <a:t>compilers</a:t>
            </a:r>
            <a:r>
              <a:rPr lang="en-US" dirty="0"/>
              <a:t> allows you to </a:t>
            </a:r>
            <a:r>
              <a:rPr lang="en-US" i="1" dirty="0"/>
              <a:t>precompile</a:t>
            </a:r>
            <a:r>
              <a:rPr lang="en-US" dirty="0"/>
              <a:t> a header file. </a:t>
            </a:r>
          </a:p>
          <a:p>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examine the *.</a:t>
            </a:r>
            <a:r>
              <a:rPr lang="en-US" dirty="0" err="1"/>
              <a:t>cpp</a:t>
            </a:r>
            <a:r>
              <a:rPr lang="en-US" dirty="0"/>
              <a:t> files in your project, you will notice that many of them include the same sets of headers, for example &lt;vector&gt;, &lt;string&gt;, &lt;algorithm&gt;. These headers, in their turn, include other headers, and so on.</a:t>
            </a:r>
          </a:p>
          <a:p>
            <a:r>
              <a:rPr lang="en-US" dirty="0"/>
              <a:t>All this results in the compiler’s preprocessor doing the same work again and again – it must read the same files many times, insert them into each other, process #ifdef, and expand macros. Because of this, the same operations are repeated a huge number of times.</a:t>
            </a:r>
          </a:p>
          <a:p>
            <a:r>
              <a:rPr lang="en-US" dirty="0"/>
              <a:t>The amount of work the preprocessor has to do during project compilation can be greatly reduced. The idea is to </a:t>
            </a:r>
            <a:r>
              <a:rPr lang="en-US" dirty="0">
                <a:hlinkClick r:id="rId3"/>
              </a:rPr>
              <a:t>preprocess</a:t>
            </a:r>
            <a:r>
              <a:rPr lang="en-US" dirty="0"/>
              <a:t> a group of files in advance, and then simply insert already prepared text fragments where necessary.</a:t>
            </a:r>
          </a:p>
          <a:p>
            <a:r>
              <a:rPr lang="en-US" dirty="0"/>
              <a:t>It actually includes a few more steps; instead of simple text, you can store more highly processed information.</a:t>
            </a:r>
          </a:p>
          <a:p>
            <a:endParaRPr lang="sr-Latn-RS" dirty="0"/>
          </a:p>
        </p:txBody>
      </p:sp>
      <p:sp>
        <p:nvSpPr>
          <p:cNvPr id="4" name="Slide Number Placeholder 3"/>
          <p:cNvSpPr>
            <a:spLocks noGrp="1"/>
          </p:cNvSpPr>
          <p:nvPr>
            <p:ph type="sldNum" sz="quarter" idx="5"/>
          </p:nvPr>
        </p:nvSpPr>
        <p:spPr/>
        <p:txBody>
          <a:bodyPr/>
          <a:lstStyle/>
          <a:p>
            <a:fld id="{1F3BA42D-EB52-4964-845A-2C50488A114D}" type="slidenum">
              <a:rPr lang="en-US" smtClean="0"/>
              <a:t>4</a:t>
            </a:fld>
            <a:endParaRPr lang="en-US"/>
          </a:p>
        </p:txBody>
      </p:sp>
    </p:spTree>
    <p:extLst>
      <p:ext uri="{BB962C8B-B14F-4D97-AF65-F5344CB8AC3E}">
        <p14:creationId xmlns:p14="http://schemas.microsoft.com/office/powerpoint/2010/main" val="4020947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Pošto pravimo samo 2D igru koristeći SDL, nije nam potrebno mnogo linearne algebre. Ali nemamo podršku ni za </a:t>
            </a:r>
            <a:r>
              <a:rPr lang="sr-Latn-RS" dirty="0" err="1"/>
              <a:t>Point</a:t>
            </a:r>
            <a:r>
              <a:rPr lang="sr-Latn-RS" dirty="0"/>
              <a:t>, a ne želimo da pišemo funkcije za to po hiljaditi put</a:t>
            </a:r>
          </a:p>
        </p:txBody>
      </p:sp>
      <p:sp>
        <p:nvSpPr>
          <p:cNvPr id="4" name="Slide Number Placeholder 3"/>
          <p:cNvSpPr>
            <a:spLocks noGrp="1"/>
          </p:cNvSpPr>
          <p:nvPr>
            <p:ph type="sldNum" sz="quarter" idx="5"/>
          </p:nvPr>
        </p:nvSpPr>
        <p:spPr/>
        <p:txBody>
          <a:bodyPr/>
          <a:lstStyle/>
          <a:p>
            <a:fld id="{1F3BA42D-EB52-4964-845A-2C50488A114D}" type="slidenum">
              <a:rPr lang="en-US" smtClean="0"/>
              <a:t>5</a:t>
            </a:fld>
            <a:endParaRPr lang="en-US"/>
          </a:p>
        </p:txBody>
      </p:sp>
    </p:spTree>
    <p:extLst>
      <p:ext uri="{BB962C8B-B14F-4D97-AF65-F5344CB8AC3E}">
        <p14:creationId xmlns:p14="http://schemas.microsoft.com/office/powerpoint/2010/main" val="1027374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BA42D-EB52-4964-845A-2C50488A114D}" type="slidenum">
              <a:rPr lang="en-US" smtClean="0"/>
              <a:t>7</a:t>
            </a:fld>
            <a:endParaRPr lang="en-US"/>
          </a:p>
        </p:txBody>
      </p:sp>
    </p:spTree>
    <p:extLst>
      <p:ext uri="{BB962C8B-B14F-4D97-AF65-F5344CB8AC3E}">
        <p14:creationId xmlns:p14="http://schemas.microsoft.com/office/powerpoint/2010/main" val="3485912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traditional way to implement game entities was to use object-oriented programming. Each entity was an object, which intuitively allowed for an instantiation system based on classes and enabled entities to extend others through polymorphism. </a:t>
            </a:r>
            <a:endParaRPr lang="sr-Latn-RS" dirty="0"/>
          </a:p>
          <a:p>
            <a:endParaRPr lang="sr-Latn-RS" dirty="0"/>
          </a:p>
        </p:txBody>
      </p:sp>
      <p:sp>
        <p:nvSpPr>
          <p:cNvPr id="4" name="Slide Number Placeholder 3"/>
          <p:cNvSpPr>
            <a:spLocks noGrp="1"/>
          </p:cNvSpPr>
          <p:nvPr>
            <p:ph type="sldNum" sz="quarter" idx="5"/>
          </p:nvPr>
        </p:nvSpPr>
        <p:spPr/>
        <p:txBody>
          <a:bodyPr/>
          <a:lstStyle/>
          <a:p>
            <a:fld id="{1F3BA42D-EB52-4964-845A-2C50488A114D}" type="slidenum">
              <a:rPr lang="en-US" smtClean="0"/>
              <a:t>9</a:t>
            </a:fld>
            <a:endParaRPr lang="en-US"/>
          </a:p>
        </p:txBody>
      </p:sp>
    </p:spTree>
    <p:extLst>
      <p:ext uri="{BB962C8B-B14F-4D97-AF65-F5344CB8AC3E}">
        <p14:creationId xmlns:p14="http://schemas.microsoft.com/office/powerpoint/2010/main" val="443789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err="1"/>
              <a:t>Boss</a:t>
            </a:r>
            <a:r>
              <a:rPr lang="sr-Latn-RS" dirty="0"/>
              <a:t> je brod koji je i </a:t>
            </a:r>
            <a:r>
              <a:rPr lang="sr-Latn-RS" dirty="0" err="1"/>
              <a:t>offensive</a:t>
            </a:r>
            <a:r>
              <a:rPr lang="sr-Latn-RS" dirty="0"/>
              <a:t> i </a:t>
            </a:r>
            <a:r>
              <a:rPr lang="sr-Latn-RS" dirty="0" err="1"/>
              <a:t>defensive</a:t>
            </a:r>
            <a:endParaRPr lang="sr-Latn-RS" dirty="0"/>
          </a:p>
          <a:p>
            <a:endParaRPr lang="sr-Latn-RS" dirty="0"/>
          </a:p>
          <a:p>
            <a:r>
              <a:rPr lang="sr-Latn-RS" dirty="0"/>
              <a:t>Problem: </a:t>
            </a:r>
            <a:r>
              <a:rPr lang="sr-Latn-RS" dirty="0" err="1"/>
              <a:t>Copy</a:t>
            </a:r>
            <a:r>
              <a:rPr lang="sr-Latn-RS" dirty="0"/>
              <a:t> paste funkcionalnosti</a:t>
            </a:r>
          </a:p>
        </p:txBody>
      </p:sp>
      <p:sp>
        <p:nvSpPr>
          <p:cNvPr id="4" name="Slide Number Placeholder 3"/>
          <p:cNvSpPr>
            <a:spLocks noGrp="1"/>
          </p:cNvSpPr>
          <p:nvPr>
            <p:ph type="sldNum" sz="quarter" idx="5"/>
          </p:nvPr>
        </p:nvSpPr>
        <p:spPr/>
        <p:txBody>
          <a:bodyPr/>
          <a:lstStyle/>
          <a:p>
            <a:fld id="{1F3BA42D-EB52-4964-845A-2C50488A114D}" type="slidenum">
              <a:rPr lang="en-US" smtClean="0"/>
              <a:t>10</a:t>
            </a:fld>
            <a:endParaRPr lang="en-US"/>
          </a:p>
        </p:txBody>
      </p:sp>
    </p:spTree>
    <p:extLst>
      <p:ext uri="{BB962C8B-B14F-4D97-AF65-F5344CB8AC3E}">
        <p14:creationId xmlns:p14="http://schemas.microsoft.com/office/powerpoint/2010/main" val="3094892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Problem: </a:t>
            </a:r>
            <a:r>
              <a:rPr lang="sr-Latn-RS" dirty="0" err="1"/>
              <a:t>Diamond</a:t>
            </a:r>
            <a:r>
              <a:rPr lang="sr-Latn-RS" dirty="0"/>
              <a:t> </a:t>
            </a:r>
            <a:r>
              <a:rPr lang="sr-Latn-RS" dirty="0" err="1"/>
              <a:t>inheritance</a:t>
            </a:r>
            <a:endParaRPr lang="sr-Latn-RS" dirty="0"/>
          </a:p>
        </p:txBody>
      </p:sp>
      <p:sp>
        <p:nvSpPr>
          <p:cNvPr id="4" name="Slide Number Placeholder 3"/>
          <p:cNvSpPr>
            <a:spLocks noGrp="1"/>
          </p:cNvSpPr>
          <p:nvPr>
            <p:ph type="sldNum" sz="quarter" idx="5"/>
          </p:nvPr>
        </p:nvSpPr>
        <p:spPr/>
        <p:txBody>
          <a:bodyPr/>
          <a:lstStyle/>
          <a:p>
            <a:fld id="{1F3BA42D-EB52-4964-845A-2C50488A114D}" type="slidenum">
              <a:rPr lang="en-US" smtClean="0"/>
              <a:t>11</a:t>
            </a:fld>
            <a:endParaRPr lang="en-US"/>
          </a:p>
        </p:txBody>
      </p:sp>
    </p:spTree>
    <p:extLst>
      <p:ext uri="{BB962C8B-B14F-4D97-AF65-F5344CB8AC3E}">
        <p14:creationId xmlns:p14="http://schemas.microsoft.com/office/powerpoint/2010/main" val="3524107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r-Latn-RS" dirty="0"/>
          </a:p>
        </p:txBody>
      </p:sp>
      <p:sp>
        <p:nvSpPr>
          <p:cNvPr id="4" name="Slide Number Placeholder 3"/>
          <p:cNvSpPr>
            <a:spLocks noGrp="1"/>
          </p:cNvSpPr>
          <p:nvPr>
            <p:ph type="sldNum" sz="quarter" idx="5"/>
          </p:nvPr>
        </p:nvSpPr>
        <p:spPr/>
        <p:txBody>
          <a:bodyPr/>
          <a:lstStyle/>
          <a:p>
            <a:fld id="{1F3BA42D-EB52-4964-845A-2C50488A114D}" type="slidenum">
              <a:rPr lang="en-US" smtClean="0"/>
              <a:t>12</a:t>
            </a:fld>
            <a:endParaRPr lang="en-US"/>
          </a:p>
        </p:txBody>
      </p:sp>
    </p:spTree>
    <p:extLst>
      <p:ext uri="{BB962C8B-B14F-4D97-AF65-F5344CB8AC3E}">
        <p14:creationId xmlns:p14="http://schemas.microsoft.com/office/powerpoint/2010/main" val="292944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Problem: </a:t>
            </a:r>
            <a:r>
              <a:rPr lang="sr-Latn-RS" dirty="0" err="1"/>
              <a:t>Diamond</a:t>
            </a:r>
            <a:r>
              <a:rPr lang="sr-Latn-RS" dirty="0"/>
              <a:t> </a:t>
            </a:r>
            <a:r>
              <a:rPr lang="sr-Latn-RS" dirty="0" err="1"/>
              <a:t>inheritance</a:t>
            </a:r>
            <a:endParaRPr lang="sr-Latn-RS" dirty="0"/>
          </a:p>
        </p:txBody>
      </p:sp>
      <p:sp>
        <p:nvSpPr>
          <p:cNvPr id="4" name="Slide Number Placeholder 3"/>
          <p:cNvSpPr>
            <a:spLocks noGrp="1"/>
          </p:cNvSpPr>
          <p:nvPr>
            <p:ph type="sldNum" sz="quarter" idx="5"/>
          </p:nvPr>
        </p:nvSpPr>
        <p:spPr/>
        <p:txBody>
          <a:bodyPr/>
          <a:lstStyle/>
          <a:p>
            <a:fld id="{1F3BA42D-EB52-4964-845A-2C50488A114D}" type="slidenum">
              <a:rPr lang="en-US" smtClean="0"/>
              <a:t>13</a:t>
            </a:fld>
            <a:endParaRPr lang="en-US"/>
          </a:p>
        </p:txBody>
      </p:sp>
    </p:spTree>
    <p:extLst>
      <p:ext uri="{BB962C8B-B14F-4D97-AF65-F5344CB8AC3E}">
        <p14:creationId xmlns:p14="http://schemas.microsoft.com/office/powerpoint/2010/main" val="3944016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1DDBE69-F4C5-4EEE-BABF-DB084D486042}" type="datetimeFigureOut">
              <a:rPr lang="en-US" smtClean="0"/>
              <a:t>3/21/2020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2295950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DDBE69-F4C5-4EEE-BABF-DB084D486042}" type="datetimeFigureOut">
              <a:rPr lang="en-US" smtClean="0"/>
              <a:t>3/21/2020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1027139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DDBE69-F4C5-4EEE-BABF-DB084D486042}" type="datetimeFigureOut">
              <a:rPr lang="en-US" smtClean="0"/>
              <a:t>3/21/2020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28814775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DDBE69-F4C5-4EEE-BABF-DB084D486042}" type="datetimeFigureOut">
              <a:rPr lang="en-US" smtClean="0"/>
              <a:t>3/21/2020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4A31C-D1AC-437F-961F-8B9DEE36633E}"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380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DDBE69-F4C5-4EEE-BABF-DB084D486042}" type="datetimeFigureOut">
              <a:rPr lang="en-US" smtClean="0"/>
              <a:t>3/21/2020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37767280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1DDBE69-F4C5-4EEE-BABF-DB084D486042}" type="datetimeFigureOut">
              <a:rPr lang="en-US" smtClean="0"/>
              <a:t>3/21/2020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21345534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1DDBE69-F4C5-4EEE-BABF-DB084D486042}" type="datetimeFigureOut">
              <a:rPr lang="en-US" smtClean="0"/>
              <a:t>3/21/2020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20236622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DDBE69-F4C5-4EEE-BABF-DB084D486042}" type="datetimeFigureOut">
              <a:rPr lang="en-US" smtClean="0"/>
              <a:t>3/21/2020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34587730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DDBE69-F4C5-4EEE-BABF-DB084D486042}" type="datetimeFigureOut">
              <a:rPr lang="en-US" smtClean="0"/>
              <a:t>3/21/2020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39198202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over">
    <p:spTree>
      <p:nvGrpSpPr>
        <p:cNvPr id="1" name=""/>
        <p:cNvGrpSpPr/>
        <p:nvPr/>
      </p:nvGrpSpPr>
      <p:grpSpPr>
        <a:xfrm>
          <a:off x="0" y="0"/>
          <a:ext cx="0" cy="0"/>
          <a:chOff x="0" y="0"/>
          <a:chExt cx="0" cy="0"/>
        </a:xfrm>
      </p:grpSpPr>
      <p:sp>
        <p:nvSpPr>
          <p:cNvPr id="128" name="Image"/>
          <p:cNvSpPr>
            <a:spLocks noGrp="1"/>
          </p:cNvSpPr>
          <p:nvPr>
            <p:ph type="pic" idx="13"/>
          </p:nvPr>
        </p:nvSpPr>
        <p:spPr>
          <a:xfrm>
            <a:off x="0" y="0"/>
            <a:ext cx="12192000" cy="6858000"/>
          </a:xfrm>
          <a:prstGeom prst="rect">
            <a:avLst/>
          </a:prstGeom>
        </p:spPr>
        <p:txBody>
          <a:bodyPr lIns="34290" tIns="17145" rIns="34290" bIns="17145" anchor="t">
            <a:noAutofit/>
          </a:bodyPr>
          <a:lstStyle/>
          <a:p>
            <a:endParaRPr/>
          </a:p>
        </p:txBody>
      </p:sp>
      <p:sp>
        <p:nvSpPr>
          <p:cNvPr id="129" name="Title Text"/>
          <p:cNvSpPr txBox="1">
            <a:spLocks noGrp="1"/>
          </p:cNvSpPr>
          <p:nvPr>
            <p:ph type="title"/>
          </p:nvPr>
        </p:nvSpPr>
        <p:spPr>
          <a:xfrm>
            <a:off x="251573" y="2677480"/>
            <a:ext cx="11688857" cy="1143000"/>
          </a:xfrm>
          <a:prstGeom prst="rect">
            <a:avLst/>
          </a:prstGeom>
        </p:spPr>
        <p:txBody>
          <a:bodyPr anchor="t"/>
          <a:lstStyle>
            <a:lvl1pPr algn="ctr">
              <a:lnSpc>
                <a:spcPct val="90000"/>
              </a:lnSpc>
              <a:defRPr sz="6000"/>
            </a:lvl1pPr>
          </a:lstStyle>
          <a:p>
            <a:r>
              <a:t>Title Text</a:t>
            </a:r>
          </a:p>
        </p:txBody>
      </p:sp>
      <p:pic>
        <p:nvPicPr>
          <p:cNvPr id="130" name="Ubisoft+Horizontal+Logo+WHITE.png" descr="Ubisoft+Horizontal+Logo+WHITE.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5154418" y="626432"/>
            <a:ext cx="1883135" cy="607429"/>
          </a:xfrm>
          <a:prstGeom prst="rect">
            <a:avLst/>
          </a:prstGeom>
          <a:ln w="12700">
            <a:miter lim="400000"/>
          </a:ln>
        </p:spPr>
      </p:pic>
      <p:sp>
        <p:nvSpPr>
          <p:cNvPr id="131" name="Ubisoft.com 2.0 + Community Platform"/>
          <p:cNvSpPr txBox="1">
            <a:spLocks noGrp="1"/>
          </p:cNvSpPr>
          <p:nvPr>
            <p:ph type="body" sz="quarter" idx="14"/>
          </p:nvPr>
        </p:nvSpPr>
        <p:spPr>
          <a:xfrm>
            <a:off x="3960768" y="6040886"/>
            <a:ext cx="4270464" cy="322204"/>
          </a:xfrm>
          <a:prstGeom prst="rect">
            <a:avLst/>
          </a:prstGeom>
        </p:spPr>
        <p:txBody>
          <a:bodyPr wrap="none">
            <a:spAutoFit/>
          </a:bodyPr>
          <a:lstStyle>
            <a:lvl1pPr marL="0" indent="0" algn="ctr">
              <a:lnSpc>
                <a:spcPct val="80000"/>
              </a:lnSpc>
              <a:spcBef>
                <a:spcPts val="0"/>
              </a:spcBef>
              <a:buSzTx/>
              <a:buNone/>
              <a:defRPr sz="1867">
                <a:solidFill>
                  <a:srgbClr val="FFFFFF"/>
                </a:solidFill>
                <a:latin typeface="+mn-lt"/>
                <a:ea typeface="+mn-ea"/>
                <a:cs typeface="+mn-cs"/>
                <a:sym typeface="Open Sans"/>
              </a:defRPr>
            </a:lvl1pPr>
          </a:lstStyle>
          <a:p>
            <a:r>
              <a:rPr dirty="0"/>
              <a:t>Ubisoft.com 2.0 + Community Platform</a:t>
            </a:r>
          </a:p>
        </p:txBody>
      </p:sp>
      <p:sp>
        <p:nvSpPr>
          <p:cNvPr id="132" name="Slide Number"/>
          <p:cNvSpPr txBox="1">
            <a:spLocks noGrp="1"/>
          </p:cNvSpPr>
          <p:nvPr>
            <p:ph type="sldNum" sz="quarter" idx="2"/>
          </p:nvPr>
        </p:nvSpPr>
        <p:spPr>
          <a:xfrm>
            <a:off x="11807081" y="6524147"/>
            <a:ext cx="153888" cy="153888"/>
          </a:xfrm>
          <a:prstGeom prst="rect">
            <a:avLst/>
          </a:prstGeom>
        </p:spPr>
        <p:txBody>
          <a:bodyPr anchor="ctr"/>
          <a:lstStyle>
            <a:lvl1pPr>
              <a:defRPr sz="667" b="0">
                <a:solidFill>
                  <a:srgbClr val="FFFFFF"/>
                </a:solidFill>
                <a:latin typeface="Ubisoft Sans Bold"/>
                <a:ea typeface="Roboto"/>
                <a:cs typeface="Ubisoft Sans Bold"/>
                <a:sym typeface="Roboto"/>
              </a:defRPr>
            </a:lvl1pPr>
          </a:lstStyle>
          <a:p>
            <a:fld id="{86CB4B4D-7CA3-9044-876B-883B54F8677D}" type="slidenum">
              <a:rPr lang="uk-UA" smtClean="0"/>
              <a:pPr/>
              <a:t>‹#›</a:t>
            </a:fld>
            <a:endParaRPr lang="uk-UA" dirty="0"/>
          </a:p>
        </p:txBody>
      </p:sp>
    </p:spTree>
    <p:extLst>
      <p:ext uri="{BB962C8B-B14F-4D97-AF65-F5344CB8AC3E}">
        <p14:creationId xmlns:p14="http://schemas.microsoft.com/office/powerpoint/2010/main" val="331792407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DDBE69-F4C5-4EEE-BABF-DB084D486042}" type="datetimeFigureOut">
              <a:rPr lang="en-US" smtClean="0"/>
              <a:t>3/21/2020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114316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DDBE69-F4C5-4EEE-BABF-DB084D486042}" type="datetimeFigureOut">
              <a:rPr lang="en-US" smtClean="0"/>
              <a:t>3/21/2020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983696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DDBE69-F4C5-4EEE-BABF-DB084D486042}" type="datetimeFigureOut">
              <a:rPr lang="en-US" smtClean="0"/>
              <a:t>3/21/2020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3892949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DDBE69-F4C5-4EEE-BABF-DB084D486042}" type="datetimeFigureOut">
              <a:rPr lang="en-US" smtClean="0"/>
              <a:t>3/21/2020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4183188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DDBE69-F4C5-4EEE-BABF-DB084D486042}" type="datetimeFigureOut">
              <a:rPr lang="en-US" smtClean="0"/>
              <a:t>3/21/2020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201449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DDBE69-F4C5-4EEE-BABF-DB084D486042}" type="datetimeFigureOut">
              <a:rPr lang="en-US" smtClean="0"/>
              <a:t>3/21/2020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3136227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DDBE69-F4C5-4EEE-BABF-DB084D486042}" type="datetimeFigureOut">
              <a:rPr lang="en-US" smtClean="0"/>
              <a:t>3/21/2020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1084213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DDBE69-F4C5-4EEE-BABF-DB084D486042}" type="datetimeFigureOut">
              <a:rPr lang="en-US" smtClean="0"/>
              <a:t>3/21/2020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4A31C-D1AC-437F-961F-8B9DEE36633E}" type="slidenum">
              <a:rPr lang="en-US" smtClean="0"/>
              <a:t>‹#›</a:t>
            </a:fld>
            <a:endParaRPr lang="en-US"/>
          </a:p>
        </p:txBody>
      </p:sp>
    </p:spTree>
    <p:extLst>
      <p:ext uri="{BB962C8B-B14F-4D97-AF65-F5344CB8AC3E}">
        <p14:creationId xmlns:p14="http://schemas.microsoft.com/office/powerpoint/2010/main" val="761329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1DDBE69-F4C5-4EEE-BABF-DB084D486042}" type="datetimeFigureOut">
              <a:rPr lang="en-US" smtClean="0"/>
              <a:t>3/21/2020</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D14A31C-D1AC-437F-961F-8B9DEE36633E}" type="slidenum">
              <a:rPr lang="en-US" smtClean="0"/>
              <a:t>‹#›</a:t>
            </a:fld>
            <a:endParaRPr lang="en-US"/>
          </a:p>
        </p:txBody>
      </p:sp>
    </p:spTree>
    <p:extLst>
      <p:ext uri="{BB962C8B-B14F-4D97-AF65-F5344CB8AC3E}">
        <p14:creationId xmlns:p14="http://schemas.microsoft.com/office/powerpoint/2010/main" val="301411958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hats-in-a-game.com/implementation-inheritance-is-evi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gamedev.net/blogs/entry/2265481-oop-is-dead-long-live-oop/" TargetMode="External"/><Relationship Id="rId4" Type="http://schemas.openxmlformats.org/officeDocument/2006/relationships/hyperlink" Target="https://channel9.msdn.com/Events/GoingNative/2013/Inheritance-Is-The-Base-Class-of-Evi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rX0ItVEVjHc"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aras-p.info/texts/files/2018Academy%20-%20ECS-DoD.pdf"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blog.knatten.org/2010/10/29/what-i-have-against-precompiled-header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www.gamasutra.com/blogs/TobiasStein/20171122/310172/The_EntityComponentSystem__An_awesome_gamedesign_pattern_in_C_Part_1.php" TargetMode="External"/><Relationship Id="rId3" Type="http://schemas.openxmlformats.org/officeDocument/2006/relationships/hyperlink" Target="https://www.youtube.com/watch?v=W3aieHjyNvw" TargetMode="External"/><Relationship Id="rId7" Type="http://schemas.openxmlformats.org/officeDocument/2006/relationships/hyperlink" Target="https://www.youtube.com/watch?v=2rW7ALyHaas" TargetMode="External"/><Relationship Id="rId12" Type="http://schemas.openxmlformats.org/officeDocument/2006/relationships/hyperlink" Target="https://github.com/amethyst/specs" TargetMode="External"/><Relationship Id="rId2" Type="http://schemas.openxmlformats.org/officeDocument/2006/relationships/hyperlink" Target="https://www.youtube.com/watch?v=rX0ItVEVjHc" TargetMode="External"/><Relationship Id="rId1" Type="http://schemas.openxmlformats.org/officeDocument/2006/relationships/slideLayout" Target="../slideLayouts/slideLayout2.xml"/><Relationship Id="rId6" Type="http://schemas.openxmlformats.org/officeDocument/2006/relationships/hyperlink" Target="https://medium.com/ingeniouslysimple/entities-components-and-systems-89c31464240d" TargetMode="External"/><Relationship Id="rId11" Type="http://schemas.openxmlformats.org/officeDocument/2006/relationships/hyperlink" Target="https://www.youtube.com/watch?v=0_Byw9UMn9g" TargetMode="External"/><Relationship Id="rId5" Type="http://schemas.openxmlformats.org/officeDocument/2006/relationships/hyperlink" Target="http://bitsquid.blogspot.com/2014/08/building-data-oriented-entity-system.html" TargetMode="External"/><Relationship Id="rId10" Type="http://schemas.openxmlformats.org/officeDocument/2006/relationships/hyperlink" Target="https://www.youtube.com/watch?v=NTWSeQtHZ9M&amp;t=685s" TargetMode="External"/><Relationship Id="rId4" Type="http://schemas.openxmlformats.org/officeDocument/2006/relationships/hyperlink" Target="https://yos.io/2016/09/17/entity-component-systems/" TargetMode="External"/><Relationship Id="rId9" Type="http://schemas.openxmlformats.org/officeDocument/2006/relationships/hyperlink" Target="https://www.slideshare.net/npruehs/game-programming-02-componentbased-entity-systems?from_action=sav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hyperlink" Target="http://www.open-std.org/jtc1/sc22/wg21/docs/papers/2019/p1385r1.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7.jpg"/><Relationship Id="rId3" Type="http://schemas.openxmlformats.org/officeDocument/2006/relationships/image" Target="../media/image10.png"/><Relationship Id="rId7" Type="http://schemas.microsoft.com/office/2007/relationships/hdphoto" Target="../media/hdphoto1.wdp"/><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11" Type="http://schemas.microsoft.com/office/2007/relationships/hdphoto" Target="../media/hdphoto3.wdp"/><Relationship Id="rId5" Type="http://schemas.openxmlformats.org/officeDocument/2006/relationships/image" Target="../media/image12.png"/><Relationship Id="rId10" Type="http://schemas.openxmlformats.org/officeDocument/2006/relationships/image" Target="../media/image15.png"/><Relationship Id="rId4" Type="http://schemas.openxmlformats.org/officeDocument/2006/relationships/image" Target="../media/image11.png"/><Relationship Id="rId9" Type="http://schemas.microsoft.com/office/2007/relationships/hdphoto" Target="../media/hdphoto2.wdp"/><Relationship Id="rId1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1">
            <a:extLst>
              <a:ext uri="{FF2B5EF4-FFF2-40B4-BE49-F238E27FC236}">
                <a16:creationId xmlns:a16="http://schemas.microsoft.com/office/drawing/2014/main" id="{71F95831-6366-405B-ABAA-861E01B78F8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76" r="-1723"/>
          <a:stretch/>
        </p:blipFill>
        <p:spPr>
          <a:xfrm>
            <a:off x="0" y="0"/>
            <a:ext cx="12425488" cy="6858000"/>
          </a:xfrm>
          <a:prstGeom prst="rect">
            <a:avLst/>
          </a:prstGeom>
        </p:spPr>
      </p:pic>
      <p:sp>
        <p:nvSpPr>
          <p:cNvPr id="404" name="Document Cover"/>
          <p:cNvSpPr txBox="1">
            <a:spLocks noGrp="1"/>
          </p:cNvSpPr>
          <p:nvPr>
            <p:ph type="title"/>
          </p:nvPr>
        </p:nvSpPr>
        <p:spPr>
          <a:xfrm>
            <a:off x="251569" y="2005553"/>
            <a:ext cx="11688857" cy="2846894"/>
          </a:xfrm>
          <a:prstGeom prst="rect">
            <a:avLst/>
          </a:prstGeom>
        </p:spPr>
        <p:txBody>
          <a:bodyPr anchor="ctr">
            <a:normAutofit/>
          </a:bodyPr>
          <a:lstStyle/>
          <a:p>
            <a:r>
              <a:rPr lang="sr-Latn-RS" sz="6600" dirty="0">
                <a:solidFill>
                  <a:schemeClr val="tx1"/>
                </a:solidFill>
                <a:effectLst>
                  <a:outerShdw blurRad="38100" dist="38100" dir="2700000" algn="tl">
                    <a:srgbClr val="000000">
                      <a:alpha val="43137"/>
                    </a:srgbClr>
                  </a:outerShdw>
                </a:effectLst>
                <a:latin typeface="Ubisoft Sans" pitchFamily="50" charset="0"/>
              </a:rPr>
              <a:t>GAME PROGRAMMING IN </a:t>
            </a:r>
            <a:r>
              <a:rPr lang="fr-FR" sz="6600" dirty="0">
                <a:solidFill>
                  <a:schemeClr val="tx1"/>
                </a:solidFill>
                <a:effectLst>
                  <a:outerShdw blurRad="38100" dist="38100" dir="2700000" algn="tl">
                    <a:srgbClr val="000000">
                      <a:alpha val="43137"/>
                    </a:srgbClr>
                  </a:outerShdw>
                </a:effectLst>
                <a:latin typeface="Ubisoft Sans" pitchFamily="50" charset="0"/>
              </a:rPr>
              <a:t>C++</a:t>
            </a:r>
            <a:endParaRPr sz="2800" dirty="0">
              <a:solidFill>
                <a:schemeClr val="tx1"/>
              </a:solidFill>
              <a:effectLst>
                <a:outerShdw blurRad="38100" dist="38100" dir="2700000" algn="tl">
                  <a:srgbClr val="000000">
                    <a:alpha val="43137"/>
                  </a:srgbClr>
                </a:outerShdw>
              </a:effectLst>
              <a:latin typeface="Ubisoft Sans" pitchFamily="50" charset="0"/>
            </a:endParaRPr>
          </a:p>
        </p:txBody>
      </p:sp>
      <p:sp>
        <p:nvSpPr>
          <p:cNvPr id="9" name="00 MONTH 2017"/>
          <p:cNvSpPr txBox="1">
            <a:spLocks noGrp="1"/>
          </p:cNvSpPr>
          <p:nvPr>
            <p:ph type="body" idx="14"/>
          </p:nvPr>
        </p:nvSpPr>
        <p:spPr>
          <a:xfrm>
            <a:off x="5755199" y="6057984"/>
            <a:ext cx="681598" cy="289310"/>
          </a:xfrm>
          <a:prstGeom prst="rect">
            <a:avLst/>
          </a:prstGeom>
        </p:spPr>
        <p:txBody>
          <a:bodyPr/>
          <a:lstStyle>
            <a:lvl1pPr>
              <a:defRPr sz="3000" b="1" cap="all"/>
            </a:lvl1pPr>
          </a:lstStyle>
          <a:p>
            <a:r>
              <a:rPr lang="sr-Latn-RS" sz="1600" b="0" dirty="0">
                <a:latin typeface="Ubisoft Sans" pitchFamily="50" charset="0"/>
                <a:cs typeface="Ubisoft Sans Bold"/>
              </a:rPr>
              <a:t>2020</a:t>
            </a:r>
            <a:endParaRPr sz="1600" b="0" dirty="0">
              <a:latin typeface="Ubisoft Sans" pitchFamily="50" charset="0"/>
              <a:cs typeface="Ubisoft Sans Bold"/>
            </a:endParaRPr>
          </a:p>
        </p:txBody>
      </p:sp>
    </p:spTree>
    <p:extLst>
      <p:ext uri="{BB962C8B-B14F-4D97-AF65-F5344CB8AC3E}">
        <p14:creationId xmlns:p14="http://schemas.microsoft.com/office/powerpoint/2010/main" val="338438465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C4130-C91F-4A00-9E3D-9F241D687980}"/>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OOP arhitektura entiteta</a:t>
            </a:r>
            <a:endParaRPr lang="sr-Latn-RS" dirty="0"/>
          </a:p>
        </p:txBody>
      </p:sp>
      <p:pic>
        <p:nvPicPr>
          <p:cNvPr id="4" name="Picture 2" descr="C:\Game Development\Blog\Work in Progress\Presentation\Pics\good\class hierarchy 2.png">
            <a:extLst>
              <a:ext uri="{FF2B5EF4-FFF2-40B4-BE49-F238E27FC236}">
                <a16:creationId xmlns:a16="http://schemas.microsoft.com/office/drawing/2014/main" id="{FFDDDB3D-99B9-4493-B286-C066F6D33FA5}"/>
              </a:ext>
            </a:extLst>
          </p:cNvPr>
          <p:cNvPicPr>
            <a:picLocks noGrp="1" noChangeAspect="1" noChangeArrowheads="1"/>
          </p:cNvPicPr>
          <p:nvPr>
            <p:ph idx="1"/>
          </p:nvPr>
        </p:nvPicPr>
        <p:blipFill>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745110" y="1731963"/>
            <a:ext cx="6692254" cy="4059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756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D8245-B137-43C9-9813-B79D29F44BB4}"/>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OOP arhitektura entiteta</a:t>
            </a:r>
            <a:endParaRPr lang="sr-Latn-RS" dirty="0"/>
          </a:p>
        </p:txBody>
      </p:sp>
      <p:pic>
        <p:nvPicPr>
          <p:cNvPr id="4" name="Picture 2" descr="C:\Game Development\Blog\Work in Progress\Presentation\Pics\good\class hierarchy 3.png">
            <a:extLst>
              <a:ext uri="{FF2B5EF4-FFF2-40B4-BE49-F238E27FC236}">
                <a16:creationId xmlns:a16="http://schemas.microsoft.com/office/drawing/2014/main" id="{1E24DCF5-C47A-4A03-9D16-4FAABCB5C467}"/>
              </a:ext>
            </a:extLst>
          </p:cNvPr>
          <p:cNvPicPr>
            <a:picLocks noGrp="1" noChangeAspect="1" noChangeArrowheads="1"/>
          </p:cNvPicPr>
          <p:nvPr>
            <p:ph idx="1"/>
          </p:nvPr>
        </p:nvPicPr>
        <p:blipFill>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807917" y="1731963"/>
            <a:ext cx="4566641" cy="4059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054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1468B-E3B6-4E4E-AF64-FA1C0301708E}"/>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OOP arhitektura entiteta</a:t>
            </a:r>
            <a:endParaRPr lang="sr-Latn-RS" dirty="0"/>
          </a:p>
        </p:txBody>
      </p:sp>
      <p:pic>
        <p:nvPicPr>
          <p:cNvPr id="7" name="Content Placeholder 6" descr="A screenshot of a social media post&#10;&#10;Description automatically generated">
            <a:extLst>
              <a:ext uri="{FF2B5EF4-FFF2-40B4-BE49-F238E27FC236}">
                <a16:creationId xmlns:a16="http://schemas.microsoft.com/office/drawing/2014/main" id="{EA84A86E-9D48-43B3-B0BA-1F5A740654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44662" y="1731963"/>
            <a:ext cx="7293151" cy="4059237"/>
          </a:xfrm>
        </p:spPr>
      </p:pic>
    </p:spTree>
    <p:extLst>
      <p:ext uri="{BB962C8B-B14F-4D97-AF65-F5344CB8AC3E}">
        <p14:creationId xmlns:p14="http://schemas.microsoft.com/office/powerpoint/2010/main" val="1680672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1468B-E3B6-4E4E-AF64-FA1C0301708E}"/>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OOP arhitektura entiteta</a:t>
            </a:r>
            <a:endParaRPr lang="sr-Latn-RS" dirty="0"/>
          </a:p>
        </p:txBody>
      </p:sp>
      <p:pic>
        <p:nvPicPr>
          <p:cNvPr id="4" name="Content Placeholder 3">
            <a:extLst>
              <a:ext uri="{FF2B5EF4-FFF2-40B4-BE49-F238E27FC236}">
                <a16:creationId xmlns:a16="http://schemas.microsoft.com/office/drawing/2014/main" id="{8DB5FFF9-6302-449B-B76D-4382AC31FCB8}"/>
              </a:ext>
            </a:extLst>
          </p:cNvPr>
          <p:cNvPicPr>
            <a:picLocks noGrp="1" noChangeAspect="1"/>
          </p:cNvPicPr>
          <p:nvPr>
            <p:ph idx="1"/>
          </p:nvPr>
        </p:nvPicPr>
        <p:blipFill>
          <a:blip r:embed="rId3"/>
          <a:stretch>
            <a:fillRect/>
          </a:stretch>
        </p:blipFill>
        <p:spPr>
          <a:xfrm>
            <a:off x="3092599" y="1731963"/>
            <a:ext cx="5997277" cy="4059237"/>
          </a:xfrm>
          <a:prstGeom prst="rect">
            <a:avLst/>
          </a:prstGeom>
        </p:spPr>
      </p:pic>
    </p:spTree>
    <p:extLst>
      <p:ext uri="{BB962C8B-B14F-4D97-AF65-F5344CB8AC3E}">
        <p14:creationId xmlns:p14="http://schemas.microsoft.com/office/powerpoint/2010/main" val="2418148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D297B-A684-48DC-982B-110C6211355A}"/>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OOP arhitektura entiteta</a:t>
            </a:r>
            <a:endParaRPr lang="sr-Latn-RS" dirty="0"/>
          </a:p>
        </p:txBody>
      </p:sp>
      <p:pic>
        <p:nvPicPr>
          <p:cNvPr id="5" name="Content Placeholder 4" descr="A close up of text on a white background&#10;&#10;Description automatically generated">
            <a:extLst>
              <a:ext uri="{FF2B5EF4-FFF2-40B4-BE49-F238E27FC236}">
                <a16:creationId xmlns:a16="http://schemas.microsoft.com/office/drawing/2014/main" id="{B33EF01C-3861-4741-804E-46AF274CE40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48281" y="1731963"/>
            <a:ext cx="4885912" cy="4059237"/>
          </a:xfrm>
        </p:spPr>
      </p:pic>
    </p:spTree>
    <p:extLst>
      <p:ext uri="{BB962C8B-B14F-4D97-AF65-F5344CB8AC3E}">
        <p14:creationId xmlns:p14="http://schemas.microsoft.com/office/powerpoint/2010/main" val="3680760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6B43C-EA0D-4972-9A78-A1E49179445E}"/>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OOP arhitektura entiteta</a:t>
            </a:r>
            <a:endParaRPr lang="sr-Latn-RS" dirty="0"/>
          </a:p>
        </p:txBody>
      </p:sp>
      <p:sp>
        <p:nvSpPr>
          <p:cNvPr id="3" name="Content Placeholder 2">
            <a:extLst>
              <a:ext uri="{FF2B5EF4-FFF2-40B4-BE49-F238E27FC236}">
                <a16:creationId xmlns:a16="http://schemas.microsoft.com/office/drawing/2014/main" id="{F9BF43EA-E2D3-4000-AA56-3E7C69BD2EDD}"/>
              </a:ext>
            </a:extLst>
          </p:cNvPr>
          <p:cNvSpPr>
            <a:spLocks noGrp="1"/>
          </p:cNvSpPr>
          <p:nvPr>
            <p:ph idx="1"/>
          </p:nvPr>
        </p:nvSpPr>
        <p:spPr>
          <a:xfrm>
            <a:off x="913795" y="1732449"/>
            <a:ext cx="10353762" cy="4742242"/>
          </a:xfrm>
        </p:spPr>
        <p:txBody>
          <a:bodyPr>
            <a:normAutofit/>
          </a:bodyPr>
          <a:lstStyle/>
          <a:p>
            <a:r>
              <a:rPr lang="sr-Latn-RS" dirty="0">
                <a:latin typeface="Calibri" panose="020F0502020204030204" pitchFamily="34" charset="0"/>
                <a:cs typeface="Calibri" panose="020F0502020204030204" pitchFamily="34" charset="0"/>
              </a:rPr>
              <a:t>Entitet je bazna klasa</a:t>
            </a:r>
          </a:p>
          <a:p>
            <a:pPr lvl="1"/>
            <a:r>
              <a:rPr lang="sr-Latn-RS" dirty="0">
                <a:latin typeface="Calibri" panose="020F0502020204030204" pitchFamily="34" charset="0"/>
                <a:cs typeface="Calibri" panose="020F0502020204030204" pitchFamily="34" charset="0"/>
              </a:rPr>
              <a:t>Klasa Entitet i klase koje je nasleđuju sadrže osnovnu logiku igre i podatke o stanju igre</a:t>
            </a:r>
          </a:p>
          <a:p>
            <a:pPr lvl="1"/>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Velike klase</a:t>
            </a:r>
          </a:p>
          <a:p>
            <a:pPr lvl="1"/>
            <a:r>
              <a:rPr lang="sr-Latn-RS" dirty="0">
                <a:latin typeface="Calibri" panose="020F0502020204030204" pitchFamily="34" charset="0"/>
                <a:cs typeface="Calibri" panose="020F0502020204030204" pitchFamily="34" charset="0"/>
              </a:rPr>
              <a:t>Često dodajemo virtuelne funkcije (prazne!) u baznu klasu samo da bismo mogli da podržimo funkcionalnost koja nama treba u izvedenim klasama</a:t>
            </a:r>
            <a:endParaRPr lang="en-US" dirty="0">
              <a:latin typeface="Calibri" panose="020F0502020204030204" pitchFamily="34" charset="0"/>
              <a:cs typeface="Calibri" panose="020F0502020204030204" pitchFamily="34" charset="0"/>
            </a:endParaRPr>
          </a:p>
          <a:p>
            <a:pPr lvl="1"/>
            <a:r>
              <a:rPr lang="sr-Latn-RS" dirty="0">
                <a:latin typeface="Calibri" panose="020F0502020204030204" pitchFamily="34" charset="0"/>
                <a:cs typeface="Calibri" panose="020F0502020204030204" pitchFamily="34" charset="0"/>
              </a:rPr>
              <a:t>Kod koji dodajemo u najniže izvedene klase često moramo da kopiramo da bismo izbegli </a:t>
            </a:r>
            <a:r>
              <a:rPr lang="sr-Latn-RS" dirty="0" err="1">
                <a:latin typeface="Calibri" panose="020F0502020204030204" pitchFamily="34" charset="0"/>
                <a:cs typeface="Calibri" panose="020F0502020204030204" pitchFamily="34" charset="0"/>
              </a:rPr>
              <a:t>diamond</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inheritance</a:t>
            </a:r>
            <a:endParaRPr lang="sr-Latn-RS" dirty="0">
              <a:latin typeface="Calibri" panose="020F0502020204030204" pitchFamily="34" charset="0"/>
              <a:cs typeface="Calibri" panose="020F0502020204030204" pitchFamily="34" charset="0"/>
            </a:endParaRPr>
          </a:p>
          <a:p>
            <a:pPr lvl="1"/>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Mnogi sistemi ne pripadaju jednom objektu</a:t>
            </a:r>
          </a:p>
          <a:p>
            <a:pPr lvl="1"/>
            <a:r>
              <a:rPr lang="sr-Latn-RS" dirty="0">
                <a:latin typeface="Calibri" panose="020F0502020204030204" pitchFamily="34" charset="0"/>
                <a:cs typeface="Calibri" panose="020F0502020204030204" pitchFamily="34" charset="0"/>
              </a:rPr>
              <a:t>Kolizije, AI…</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38306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10EF9-7E9B-4723-8A92-4A34592E7354}"/>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OOP arhitektura entiteta</a:t>
            </a:r>
            <a:endParaRPr lang="sr-Latn-RS" dirty="0"/>
          </a:p>
        </p:txBody>
      </p:sp>
      <p:sp>
        <p:nvSpPr>
          <p:cNvPr id="3" name="Content Placeholder 2">
            <a:extLst>
              <a:ext uri="{FF2B5EF4-FFF2-40B4-BE49-F238E27FC236}">
                <a16:creationId xmlns:a16="http://schemas.microsoft.com/office/drawing/2014/main" id="{66BDB86B-E49A-48C8-BBB5-720D63B2FF94}"/>
              </a:ext>
            </a:extLst>
          </p:cNvPr>
          <p:cNvSpPr>
            <a:spLocks noGrp="1"/>
          </p:cNvSpPr>
          <p:nvPr>
            <p:ph idx="1"/>
          </p:nvPr>
        </p:nvSpPr>
        <p:spPr>
          <a:xfrm>
            <a:off x="913795" y="1732449"/>
            <a:ext cx="10353762" cy="4688016"/>
          </a:xfrm>
        </p:spPr>
        <p:txBody>
          <a:bodyPr/>
          <a:lstStyle/>
          <a:p>
            <a:r>
              <a:rPr lang="sr-Latn-RS" dirty="0">
                <a:latin typeface="Calibri" panose="020F0502020204030204" pitchFamily="34" charset="0"/>
                <a:cs typeface="Calibri" panose="020F0502020204030204" pitchFamily="34" charset="0"/>
              </a:rPr>
              <a:t>Duboke i rigidne hijerarhije</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Moramo da poznajemo sve klase iz kojih nasleđujemo</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Nemoguće je osigurati se da se metode bazne klase pozivaju iz nasleđene klase</a:t>
            </a:r>
          </a:p>
          <a:p>
            <a:pPr lvl="1"/>
            <a:r>
              <a:rPr lang="sr-Latn-RS" dirty="0">
                <a:latin typeface="Calibri" panose="020F0502020204030204" pitchFamily="34" charset="0"/>
                <a:cs typeface="Calibri" panose="020F0502020204030204" pitchFamily="34" charset="0"/>
              </a:rPr>
              <a:t>Provešćete celo veče </a:t>
            </a:r>
            <a:r>
              <a:rPr lang="sr-Latn-RS" dirty="0" err="1">
                <a:latin typeface="Calibri" panose="020F0502020204030204" pitchFamily="34" charset="0"/>
                <a:cs typeface="Calibri" panose="020F0502020204030204" pitchFamily="34" charset="0"/>
              </a:rPr>
              <a:t>debagujući</a:t>
            </a:r>
            <a:r>
              <a:rPr lang="sr-Latn-RS" dirty="0">
                <a:latin typeface="Calibri" panose="020F0502020204030204" pitchFamily="34" charset="0"/>
                <a:cs typeface="Calibri" panose="020F0502020204030204" pitchFamily="34" charset="0"/>
              </a:rPr>
              <a:t> jedan </a:t>
            </a:r>
            <a:r>
              <a:rPr lang="en-US" dirty="0" err="1">
                <a:latin typeface="Courier New" panose="02070309020205020404" pitchFamily="49" charset="0"/>
                <a:cs typeface="Courier New" panose="02070309020205020404" pitchFamily="49" charset="0"/>
              </a:rPr>
              <a:t>base.Update</a:t>
            </a:r>
            <a:r>
              <a:rPr lang="en-US" dirty="0">
                <a:latin typeface="Courier New" panose="02070309020205020404" pitchFamily="49" charset="0"/>
                <a:cs typeface="Courier New" panose="02070309020205020404" pitchFamily="49" charset="0"/>
              </a:rPr>
              <a:t>()</a:t>
            </a:r>
            <a:r>
              <a:rPr lang="sr-Latn-RS" dirty="0">
                <a:latin typeface="Courier New" panose="02070309020205020404" pitchFamily="49" charset="0"/>
                <a:cs typeface="Courier New" panose="02070309020205020404" pitchFamily="49" charset="0"/>
              </a:rPr>
              <a:t> </a:t>
            </a:r>
            <a:r>
              <a:rPr lang="sr-Latn-RS" dirty="0">
                <a:latin typeface="Calibri" panose="020F0502020204030204" pitchFamily="34" charset="0"/>
                <a:cs typeface="Calibri" panose="020F0502020204030204" pitchFamily="34" charset="0"/>
              </a:rPr>
              <a:t>koji fali negde.</a:t>
            </a:r>
          </a:p>
          <a:p>
            <a:pPr lvl="1"/>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Mnogo virtuelnih poziva</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Teško za </a:t>
            </a:r>
            <a:r>
              <a:rPr lang="sr-Latn-RS" dirty="0" err="1">
                <a:latin typeface="Calibri" panose="020F0502020204030204" pitchFamily="34" charset="0"/>
                <a:cs typeface="Calibri" panose="020F0502020204030204" pitchFamily="34" charset="0"/>
              </a:rPr>
              <a:t>multithreading</a:t>
            </a:r>
            <a:endParaRPr lang="sr-Latn-RS" dirty="0">
              <a:latin typeface="Calibri" panose="020F0502020204030204" pitchFamily="34" charset="0"/>
              <a:cs typeface="Calibri" panose="020F0502020204030204" pitchFamily="34" charset="0"/>
            </a:endParaRPr>
          </a:p>
          <a:p>
            <a:endParaRPr lang="sr-Latn-RS" dirty="0"/>
          </a:p>
        </p:txBody>
      </p:sp>
    </p:spTree>
    <p:extLst>
      <p:ext uri="{BB962C8B-B14F-4D97-AF65-F5344CB8AC3E}">
        <p14:creationId xmlns:p14="http://schemas.microsoft.com/office/powerpoint/2010/main" val="3185315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6B43C-EA0D-4972-9A78-A1E49179445E}"/>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OOP arhitektura entiteta</a:t>
            </a:r>
            <a:endParaRPr lang="sr-Latn-RS" dirty="0"/>
          </a:p>
        </p:txBody>
      </p:sp>
      <p:sp>
        <p:nvSpPr>
          <p:cNvPr id="3" name="Content Placeholder 2">
            <a:extLst>
              <a:ext uri="{FF2B5EF4-FFF2-40B4-BE49-F238E27FC236}">
                <a16:creationId xmlns:a16="http://schemas.microsoft.com/office/drawing/2014/main" id="{F9BF43EA-E2D3-4000-AA56-3E7C69BD2EDD}"/>
              </a:ext>
            </a:extLst>
          </p:cNvPr>
          <p:cNvSpPr>
            <a:spLocks noGrp="1"/>
          </p:cNvSpPr>
          <p:nvPr>
            <p:ph idx="1"/>
          </p:nvPr>
        </p:nvSpPr>
        <p:spPr>
          <a:xfrm>
            <a:off x="913795" y="1732449"/>
            <a:ext cx="10353762" cy="4742242"/>
          </a:xfrm>
        </p:spPr>
        <p:txBody>
          <a:bodyPr>
            <a:normAutofit/>
          </a:bodyPr>
          <a:lstStyle/>
          <a:p>
            <a:endParaRPr lang="sr-Latn-RS" dirty="0">
              <a:latin typeface="Calibri" panose="020F0502020204030204" pitchFamily="34" charset="0"/>
              <a:cs typeface="Calibri" panose="020F0502020204030204" pitchFamily="34" charset="0"/>
              <a:hlinkClick r:id="rId3"/>
            </a:endParaRPr>
          </a:p>
          <a:p>
            <a:endParaRPr lang="sr-Latn-RS" dirty="0">
              <a:latin typeface="Calibri" panose="020F0502020204030204" pitchFamily="34" charset="0"/>
              <a:cs typeface="Calibri" panose="020F0502020204030204" pitchFamily="34" charset="0"/>
              <a:hlinkClick r:id="rId3"/>
            </a:endParaRPr>
          </a:p>
          <a:p>
            <a:endParaRPr lang="sr-Latn-RS" dirty="0">
              <a:latin typeface="Calibri" panose="020F0502020204030204" pitchFamily="34" charset="0"/>
              <a:cs typeface="Calibri" panose="020F0502020204030204" pitchFamily="34" charset="0"/>
              <a:hlinkClick r:id="rId3"/>
            </a:endParaRPr>
          </a:p>
          <a:p>
            <a:r>
              <a:rPr lang="sr-Latn-RS" dirty="0">
                <a:latin typeface="Calibri" panose="020F0502020204030204" pitchFamily="34" charset="0"/>
                <a:cs typeface="Calibri" panose="020F0502020204030204" pitchFamily="34" charset="0"/>
                <a:hlinkClick r:id="rId3"/>
              </a:rPr>
              <a:t>http://whats-in-a-game.com/implementation-inheritance-is-evil/</a:t>
            </a:r>
            <a:r>
              <a:rPr lang="sr-Latn-RS" dirty="0">
                <a:latin typeface="Calibri" panose="020F0502020204030204" pitchFamily="34" charset="0"/>
                <a:cs typeface="Calibri" panose="020F0502020204030204" pitchFamily="34" charset="0"/>
              </a:rPr>
              <a:t> </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hlinkClick r:id="rId4"/>
              </a:rPr>
              <a:t>https://channel9.msdn.com/Events/GoingNative/2013/Inheritance-Is-The-Base-Class-of-Evil</a:t>
            </a:r>
            <a:r>
              <a:rPr lang="sr-Latn-RS" dirty="0">
                <a:latin typeface="Calibri" panose="020F0502020204030204" pitchFamily="34" charset="0"/>
                <a:cs typeface="Calibri" panose="020F0502020204030204" pitchFamily="34" charset="0"/>
              </a:rPr>
              <a:t> </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hlinkClick r:id="rId5"/>
              </a:rPr>
              <a:t>https://www.gamedev.net/blogs/entry/2265481-oop-is-dead-long-live-oop/</a:t>
            </a:r>
            <a:endParaRPr lang="sr-Latn-RS" dirty="0">
              <a:latin typeface="Calibri" panose="020F0502020204030204" pitchFamily="34" charset="0"/>
              <a:cs typeface="Calibri" panose="020F0502020204030204" pitchFamily="34" charset="0"/>
            </a:endParaRPr>
          </a:p>
          <a:p>
            <a:endParaRPr lang="sr-Latn-RS" dirty="0">
              <a:latin typeface="Calibri" panose="020F0502020204030204" pitchFamily="34" charset="0"/>
              <a:cs typeface="Calibri" panose="020F0502020204030204" pitchFamily="34" charset="0"/>
            </a:endParaRPr>
          </a:p>
          <a:p>
            <a:endParaRPr lang="sr-Latn-R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11931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7AC4BF-B22D-461C-BFA1-AC23FA1AB9D0}"/>
              </a:ext>
            </a:extLst>
          </p:cNvPr>
          <p:cNvSpPr>
            <a:spLocks noGrp="1"/>
          </p:cNvSpPr>
          <p:nvPr>
            <p:ph type="title"/>
          </p:nvPr>
        </p:nvSpPr>
        <p:spPr>
          <a:xfrm>
            <a:off x="7534655" y="1023257"/>
            <a:ext cx="3732902" cy="4570457"/>
          </a:xfrm>
          <a:effectLst/>
        </p:spPr>
        <p:txBody>
          <a:bodyPr>
            <a:normAutofit/>
          </a:bodyPr>
          <a:lstStyle/>
          <a:p>
            <a:pPr algn="l"/>
            <a:r>
              <a:rPr lang="en-US" dirty="0">
                <a:effectLst/>
                <a:latin typeface="Calibri" panose="020F0502020204030204" pitchFamily="34" charset="0"/>
                <a:cs typeface="Calibri" panose="020F0502020204030204" pitchFamily="34" charset="0"/>
              </a:rPr>
              <a:t>— Mike Acton</a:t>
            </a:r>
            <a:endParaRPr lang="sr-Latn-R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20D15038-2708-4F36-B670-1099024DBAFA}"/>
              </a:ext>
            </a:extLst>
          </p:cNvPr>
          <p:cNvSpPr>
            <a:spLocks noGrp="1"/>
          </p:cNvSpPr>
          <p:nvPr>
            <p:ph idx="1"/>
          </p:nvPr>
        </p:nvSpPr>
        <p:spPr>
          <a:xfrm>
            <a:off x="913795" y="1023257"/>
            <a:ext cx="6025645" cy="4570457"/>
          </a:xfrm>
          <a:effectLst/>
        </p:spPr>
        <p:txBody>
          <a:bodyPr anchor="ctr">
            <a:normAutofit/>
          </a:bodyPr>
          <a:lstStyle/>
          <a:p>
            <a:pPr marL="36900" indent="0">
              <a:buNone/>
            </a:pPr>
            <a:r>
              <a:rPr lang="en-US" sz="2400" dirty="0">
                <a:effectLst/>
                <a:latin typeface="Calibri" panose="020F0502020204030204" pitchFamily="34" charset="0"/>
                <a:cs typeface="Calibri" panose="020F0502020204030204" pitchFamily="34" charset="0"/>
              </a:rPr>
              <a:t>The purpose of all programs, and all parts of those programs, is to transform data from one form to another.”</a:t>
            </a:r>
            <a:endParaRPr lang="sr-Latn-RS" sz="2400" dirty="0">
              <a:effectLst/>
              <a:latin typeface="Calibri" panose="020F0502020204030204" pitchFamily="34" charset="0"/>
              <a:cs typeface="Calibri" panose="020F0502020204030204" pitchFamily="34" charset="0"/>
            </a:endParaRPr>
          </a:p>
          <a:p>
            <a:endParaRPr lang="sr-Latn-RS" sz="2400" dirty="0">
              <a:effectLst/>
              <a:latin typeface="Calibri" panose="020F0502020204030204" pitchFamily="34" charset="0"/>
              <a:cs typeface="Calibri" panose="020F0502020204030204" pitchFamily="34" charset="0"/>
            </a:endParaRPr>
          </a:p>
          <a:p>
            <a:pPr marL="36900" indent="0">
              <a:buNone/>
            </a:pPr>
            <a:r>
              <a:rPr lang="en-US" sz="2400" dirty="0">
                <a:effectLst/>
                <a:latin typeface="Calibri" panose="020F0502020204030204" pitchFamily="34" charset="0"/>
                <a:cs typeface="Calibri" panose="020F0502020204030204" pitchFamily="34" charset="0"/>
              </a:rPr>
              <a:t>“If you don’t understand the data, you don’t understand the problem.”</a:t>
            </a:r>
            <a:endParaRPr lang="sr-Latn-RS" sz="2400" dirty="0">
              <a:effectLst/>
              <a:latin typeface="Calibri" panose="020F0502020204030204" pitchFamily="34" charset="0"/>
              <a:cs typeface="Calibri" panose="020F0502020204030204" pitchFamily="34" charset="0"/>
            </a:endParaRPr>
          </a:p>
          <a:p>
            <a:endParaRPr lang="sr-Latn-RS" sz="2400" dirty="0">
              <a:effectLst/>
              <a:latin typeface="Calibri" panose="020F0502020204030204" pitchFamily="34" charset="0"/>
              <a:cs typeface="Calibri" panose="020F0502020204030204" pitchFamily="34" charset="0"/>
            </a:endParaRPr>
          </a:p>
        </p:txBody>
      </p:sp>
      <p:cxnSp>
        <p:nvCxnSpPr>
          <p:cNvPr id="12" name="Straight Connector 11">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23630"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F286275-AEFC-466D-A749-DC83208AEE42}"/>
              </a:ext>
            </a:extLst>
          </p:cNvPr>
          <p:cNvSpPr/>
          <p:nvPr/>
        </p:nvSpPr>
        <p:spPr>
          <a:xfrm>
            <a:off x="5770610" y="6537958"/>
            <a:ext cx="10095466" cy="276999"/>
          </a:xfrm>
          <a:prstGeom prst="rect">
            <a:avLst/>
          </a:prstGeom>
        </p:spPr>
        <p:txBody>
          <a:bodyPr wrap="square">
            <a:spAutoFit/>
          </a:bodyPr>
          <a:lstStyle/>
          <a:p>
            <a:r>
              <a:rPr lang="en-US" sz="1200" dirty="0">
                <a:latin typeface="Calibri" panose="020F0502020204030204" pitchFamily="34" charset="0"/>
                <a:cs typeface="Calibri" panose="020F0502020204030204" pitchFamily="34" charset="0"/>
              </a:rPr>
              <a:t>"</a:t>
            </a:r>
            <a:r>
              <a:rPr lang="en-US" sz="1200" dirty="0">
                <a:solidFill>
                  <a:schemeClr val="bg1"/>
                </a:solidFill>
                <a:latin typeface="Calibri" panose="020F0502020204030204" pitchFamily="34" charset="0"/>
                <a:cs typeface="Calibri" panose="020F0502020204030204" pitchFamily="34" charset="0"/>
              </a:rPr>
              <a:t>Data-Oriented Design and C++”, </a:t>
            </a:r>
            <a:r>
              <a:rPr lang="en-US" sz="1200" dirty="0" err="1">
                <a:solidFill>
                  <a:schemeClr val="bg1"/>
                </a:solidFill>
                <a:latin typeface="Calibri" panose="020F0502020204030204" pitchFamily="34" charset="0"/>
                <a:cs typeface="Calibri" panose="020F0502020204030204" pitchFamily="34" charset="0"/>
              </a:rPr>
              <a:t>CppCon</a:t>
            </a:r>
            <a:r>
              <a:rPr lang="en-US" sz="1200" dirty="0">
                <a:solidFill>
                  <a:schemeClr val="bg1"/>
                </a:solidFill>
                <a:latin typeface="Calibri" panose="020F0502020204030204" pitchFamily="34" charset="0"/>
                <a:cs typeface="Calibri" panose="020F0502020204030204" pitchFamily="34" charset="0"/>
              </a:rPr>
              <a:t> 2014</a:t>
            </a:r>
            <a:r>
              <a:rPr lang="sr-Latn-RS" sz="1200" dirty="0">
                <a:solidFill>
                  <a:schemeClr val="bg1"/>
                </a:solidFill>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hlinkClick r:id="rId3"/>
              </a:rPr>
              <a:t>https://www.youtube.com/watch?v=rX0ItVEVjHc</a:t>
            </a:r>
            <a:r>
              <a:rPr lang="sr-Latn-RS" sz="1200"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645395614"/>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F9ADA5-A9CA-49C6-9446-1881D8777EA4}"/>
              </a:ext>
            </a:extLst>
          </p:cNvPr>
          <p:cNvPicPr>
            <a:picLocks noGrp="1" noChangeAspect="1"/>
          </p:cNvPicPr>
          <p:nvPr>
            <p:ph idx="1"/>
          </p:nvPr>
        </p:nvPicPr>
        <p:blipFill>
          <a:blip r:embed="rId2"/>
          <a:stretch>
            <a:fillRect/>
          </a:stretch>
        </p:blipFill>
        <p:spPr>
          <a:xfrm>
            <a:off x="2228311" y="1832500"/>
            <a:ext cx="7725853" cy="3858163"/>
          </a:xfrm>
          <a:prstGeom prst="rect">
            <a:avLst/>
          </a:prstGeom>
        </p:spPr>
      </p:pic>
    </p:spTree>
    <p:extLst>
      <p:ext uri="{BB962C8B-B14F-4D97-AF65-F5344CB8AC3E}">
        <p14:creationId xmlns:p14="http://schemas.microsoft.com/office/powerpoint/2010/main" val="252569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A20358-1CE2-421A-95F9-318B7A84FEDA}"/>
              </a:ext>
            </a:extLst>
          </p:cNvPr>
          <p:cNvSpPr>
            <a:spLocks noGrp="1"/>
          </p:cNvSpPr>
          <p:nvPr>
            <p:ph type="title"/>
          </p:nvPr>
        </p:nvSpPr>
        <p:spPr/>
        <p:txBody>
          <a:bodyPr/>
          <a:lstStyle/>
          <a:p>
            <a:r>
              <a:rPr lang="sr-Latn-RS" dirty="0" err="1">
                <a:latin typeface="Calibri" panose="020F0502020204030204" pitchFamily="34" charset="0"/>
                <a:cs typeface="Calibri" panose="020F0502020204030204" pitchFamily="34" charset="0"/>
              </a:rPr>
              <a:t>Main</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loop</a:t>
            </a:r>
            <a:endParaRPr lang="sr-Latn-RS" dirty="0">
              <a:latin typeface="Calibri" panose="020F0502020204030204" pitchFamily="34" charset="0"/>
              <a:cs typeface="Calibri" panose="020F0502020204030204" pitchFamily="34" charset="0"/>
            </a:endParaRPr>
          </a:p>
        </p:txBody>
      </p:sp>
      <p:pic>
        <p:nvPicPr>
          <p:cNvPr id="7" name="Content Placeholder 6">
            <a:extLst>
              <a:ext uri="{FF2B5EF4-FFF2-40B4-BE49-F238E27FC236}">
                <a16:creationId xmlns:a16="http://schemas.microsoft.com/office/drawing/2014/main" id="{9169B809-7F90-488C-8BF4-F74A8FE29BF1}"/>
              </a:ext>
            </a:extLst>
          </p:cNvPr>
          <p:cNvPicPr>
            <a:picLocks noGrp="1" noChangeAspect="1"/>
          </p:cNvPicPr>
          <p:nvPr>
            <p:ph idx="1"/>
          </p:nvPr>
        </p:nvPicPr>
        <p:blipFill>
          <a:blip r:embed="rId2"/>
          <a:stretch>
            <a:fillRect/>
          </a:stretch>
        </p:blipFill>
        <p:spPr>
          <a:xfrm>
            <a:off x="4338393" y="2532685"/>
            <a:ext cx="3505689" cy="2457793"/>
          </a:xfrm>
          <a:prstGeom prst="rect">
            <a:avLst/>
          </a:prstGeom>
        </p:spPr>
      </p:pic>
    </p:spTree>
    <p:extLst>
      <p:ext uri="{BB962C8B-B14F-4D97-AF65-F5344CB8AC3E}">
        <p14:creationId xmlns:p14="http://schemas.microsoft.com/office/powerpoint/2010/main" val="733027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B9D99-03BA-467B-AFE1-717E8AE41FC7}"/>
              </a:ext>
            </a:extLst>
          </p:cNvPr>
          <p:cNvSpPr>
            <a:spLocks noGrp="1"/>
          </p:cNvSpPr>
          <p:nvPr>
            <p:ph type="title"/>
          </p:nvPr>
        </p:nvSpPr>
        <p:spPr/>
        <p:txBody>
          <a:bodyPr/>
          <a:lstStyle/>
          <a:p>
            <a:r>
              <a:rPr lang="en-US" dirty="0">
                <a:effectLst/>
                <a:latin typeface="Calibri" panose="020F0502020204030204" pitchFamily="34" charset="0"/>
                <a:cs typeface="Calibri" panose="020F0502020204030204" pitchFamily="34" charset="0"/>
              </a:rPr>
              <a:t>When there is One, there is Many</a:t>
            </a:r>
            <a:endParaRPr lang="sr-Latn-RS" dirty="0">
              <a:latin typeface="Calibri" panose="020F0502020204030204" pitchFamily="34" charset="0"/>
              <a:cs typeface="Calibri" panose="020F0502020204030204" pitchFamily="34" charset="0"/>
            </a:endParaRPr>
          </a:p>
        </p:txBody>
      </p:sp>
      <p:pic>
        <p:nvPicPr>
          <p:cNvPr id="4" name="Content Placeholder 3">
            <a:extLst>
              <a:ext uri="{FF2B5EF4-FFF2-40B4-BE49-F238E27FC236}">
                <a16:creationId xmlns:a16="http://schemas.microsoft.com/office/drawing/2014/main" id="{9A40D855-D395-46F5-9341-B3F26C8FCADF}"/>
              </a:ext>
            </a:extLst>
          </p:cNvPr>
          <p:cNvPicPr>
            <a:picLocks noGrp="1" noChangeAspect="1"/>
          </p:cNvPicPr>
          <p:nvPr>
            <p:ph idx="1"/>
          </p:nvPr>
        </p:nvPicPr>
        <p:blipFill>
          <a:blip r:embed="rId2"/>
          <a:stretch>
            <a:fillRect/>
          </a:stretch>
        </p:blipFill>
        <p:spPr>
          <a:xfrm>
            <a:off x="914400" y="1920928"/>
            <a:ext cx="10353675" cy="3681307"/>
          </a:xfrm>
          <a:prstGeom prst="rect">
            <a:avLst/>
          </a:prstGeom>
        </p:spPr>
      </p:pic>
      <p:sp>
        <p:nvSpPr>
          <p:cNvPr id="7" name="Rectangle 6">
            <a:extLst>
              <a:ext uri="{FF2B5EF4-FFF2-40B4-BE49-F238E27FC236}">
                <a16:creationId xmlns:a16="http://schemas.microsoft.com/office/drawing/2014/main" id="{92CB037C-3C02-46B1-BC2F-563145075FE4}"/>
              </a:ext>
            </a:extLst>
          </p:cNvPr>
          <p:cNvSpPr/>
          <p:nvPr/>
        </p:nvSpPr>
        <p:spPr>
          <a:xfrm>
            <a:off x="5380513" y="6384663"/>
            <a:ext cx="6811487" cy="369332"/>
          </a:xfrm>
          <a:prstGeom prst="rect">
            <a:avLst/>
          </a:prstGeom>
        </p:spPr>
        <p:txBody>
          <a:bodyPr wrap="square">
            <a:spAutoFit/>
          </a:bodyPr>
          <a:lstStyle/>
          <a:p>
            <a:r>
              <a:rPr lang="sr-Latn-RS" dirty="0">
                <a:hlinkClick r:id="rId3"/>
              </a:rPr>
              <a:t>http://aras-p.info/texts/files/2018Academy%20-%20ECS-DoD.pdf</a:t>
            </a:r>
            <a:r>
              <a:rPr lang="sr-Latn-RS" dirty="0"/>
              <a:t> </a:t>
            </a:r>
          </a:p>
        </p:txBody>
      </p:sp>
    </p:spTree>
    <p:extLst>
      <p:ext uri="{BB962C8B-B14F-4D97-AF65-F5344CB8AC3E}">
        <p14:creationId xmlns:p14="http://schemas.microsoft.com/office/powerpoint/2010/main" val="155168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62C83-2787-4D36-89FA-656ACCFAFDBB}"/>
              </a:ext>
            </a:extLst>
          </p:cNvPr>
          <p:cNvSpPr>
            <a:spLocks noGrp="1"/>
          </p:cNvSpPr>
          <p:nvPr>
            <p:ph type="title"/>
          </p:nvPr>
        </p:nvSpPr>
        <p:spPr/>
        <p:txBody>
          <a:bodyPr>
            <a:normAutofit/>
          </a:bodyPr>
          <a:lstStyle/>
          <a:p>
            <a:r>
              <a:rPr lang="en-US" dirty="0">
                <a:latin typeface="Calibri" panose="020F0502020204030204" pitchFamily="34" charset="0"/>
                <a:cs typeface="Calibri" panose="020F0502020204030204" pitchFamily="34" charset="0"/>
              </a:rPr>
              <a:t> “</a:t>
            </a:r>
            <a:r>
              <a:rPr lang="sr-Latn-RS" dirty="0">
                <a:latin typeface="Calibri" panose="020F0502020204030204" pitchFamily="34" charset="0"/>
                <a:cs typeface="Calibri" panose="020F0502020204030204" pitchFamily="34" charset="0"/>
              </a:rPr>
              <a:t>O</a:t>
            </a:r>
            <a:r>
              <a:rPr lang="en-US" dirty="0" err="1">
                <a:latin typeface="Calibri" panose="020F0502020204030204" pitchFamily="34" charset="0"/>
                <a:cs typeface="Calibri" panose="020F0502020204030204" pitchFamily="34" charset="0"/>
              </a:rPr>
              <a:t>bject</a:t>
            </a:r>
            <a:r>
              <a:rPr lang="en-US" dirty="0">
                <a:latin typeface="Calibri" panose="020F0502020204030204" pitchFamily="34" charset="0"/>
                <a:cs typeface="Calibri" panose="020F0502020204030204" pitchFamily="34" charset="0"/>
              </a:rPr>
              <a:t> composition over class inheritance”</a:t>
            </a:r>
            <a:endParaRPr lang="sr-Latn-R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FE9AA1-BFF1-4660-8983-39C93901715B}"/>
              </a:ext>
            </a:extLst>
          </p:cNvPr>
          <p:cNvSpPr>
            <a:spLocks noGrp="1"/>
          </p:cNvSpPr>
          <p:nvPr>
            <p:ph idx="1"/>
          </p:nvPr>
        </p:nvSpPr>
        <p:spPr>
          <a:xfrm>
            <a:off x="913795" y="1732449"/>
            <a:ext cx="10353762" cy="4515951"/>
          </a:xfrm>
        </p:spPr>
        <p:txBody>
          <a:bodyPr>
            <a:normAutofit/>
          </a:bodyPr>
          <a:lstStyle/>
          <a:p>
            <a:r>
              <a:rPr lang="sr-Latn-RS" dirty="0">
                <a:latin typeface="Calibri" panose="020F0502020204030204" pitchFamily="34" charset="0"/>
                <a:cs typeface="Calibri" panose="020F0502020204030204" pitchFamily="34" charset="0"/>
              </a:rPr>
              <a:t>Klasa </a:t>
            </a:r>
            <a:r>
              <a:rPr lang="sr-Latn-RS" dirty="0" err="1">
                <a:latin typeface="Calibri" panose="020F0502020204030204" pitchFamily="34" charset="0"/>
                <a:cs typeface="Calibri" panose="020F0502020204030204" pitchFamily="34" charset="0"/>
              </a:rPr>
              <a:t>Entity</a:t>
            </a:r>
            <a:r>
              <a:rPr lang="sr-Latn-RS" dirty="0">
                <a:latin typeface="Calibri" panose="020F0502020204030204" pitchFamily="34" charset="0"/>
                <a:cs typeface="Calibri" panose="020F0502020204030204" pitchFamily="34" charset="0"/>
              </a:rPr>
              <a:t> - Ne postoje podaci i funkcionalnosti u Entitetu</a:t>
            </a:r>
            <a:endParaRPr lang="en-U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Klasa </a:t>
            </a:r>
            <a:r>
              <a:rPr lang="sr-Latn-RS" dirty="0" err="1">
                <a:latin typeface="Calibri" panose="020F0502020204030204" pitchFamily="34" charset="0"/>
                <a:cs typeface="Calibri" panose="020F0502020204030204" pitchFamily="34" charset="0"/>
              </a:rPr>
              <a:t>Component</a:t>
            </a:r>
            <a:r>
              <a:rPr lang="sr-Latn-RS" dirty="0">
                <a:latin typeface="Calibri" panose="020F0502020204030204" pitchFamily="34" charset="0"/>
                <a:cs typeface="Calibri" panose="020F0502020204030204" pitchFamily="34" charset="0"/>
              </a:rPr>
              <a:t>, bazna klasa za sve komponente</a:t>
            </a:r>
            <a:endParaRPr lang="en-U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Entitet sadrži niz komponenti koje zapravo sadrže podatke i funkcionalnost</a:t>
            </a:r>
            <a:endParaRPr lang="en-US" dirty="0">
              <a:latin typeface="Calibri" panose="020F0502020204030204" pitchFamily="34" charset="0"/>
              <a:cs typeface="Calibri" panose="020F0502020204030204" pitchFamily="34" charset="0"/>
            </a:endParaRP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Lakše za razumevanje i širenje</a:t>
            </a:r>
            <a:endParaRPr lang="en-U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Lako dodavanje novih koncepata bez kršenja postojećeg koda</a:t>
            </a:r>
          </a:p>
          <a:p>
            <a:endParaRPr lang="sr-Latn-RS" dirty="0">
              <a:latin typeface="Calibri" panose="020F0502020204030204" pitchFamily="34" charset="0"/>
              <a:cs typeface="Calibri" panose="020F0502020204030204" pitchFamily="34" charset="0"/>
            </a:endParaRPr>
          </a:p>
          <a:p>
            <a:r>
              <a:rPr lang="sr-Latn-RS" dirty="0" err="1">
                <a:latin typeface="Calibri" panose="020F0502020204030204" pitchFamily="34" charset="0"/>
                <a:cs typeface="Calibri" panose="020F0502020204030204" pitchFamily="34" charset="0"/>
              </a:rPr>
              <a:t>Entity-Component</a:t>
            </a:r>
            <a:r>
              <a:rPr lang="sr-Latn-RS" dirty="0">
                <a:latin typeface="Calibri" panose="020F0502020204030204" pitchFamily="34" charset="0"/>
                <a:cs typeface="Calibri" panose="020F0502020204030204" pitchFamily="34" charset="0"/>
              </a:rPr>
              <a:t> arhitektura</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Šta je sa sistemima?</a:t>
            </a:r>
          </a:p>
        </p:txBody>
      </p:sp>
    </p:spTree>
    <p:extLst>
      <p:ext uri="{BB962C8B-B14F-4D97-AF65-F5344CB8AC3E}">
        <p14:creationId xmlns:p14="http://schemas.microsoft.com/office/powerpoint/2010/main" val="3779822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C7663-6596-4883-98AC-F2A57CF04EAC}"/>
              </a:ext>
            </a:extLst>
          </p:cNvPr>
          <p:cNvSpPr>
            <a:spLocks noGrp="1"/>
          </p:cNvSpPr>
          <p:nvPr>
            <p:ph type="title"/>
          </p:nvPr>
        </p:nvSpPr>
        <p:spPr>
          <a:xfrm>
            <a:off x="913795" y="609600"/>
            <a:ext cx="10353762" cy="970450"/>
          </a:xfrm>
        </p:spPr>
        <p:txBody>
          <a:bodyPr>
            <a:normAutofit/>
          </a:bodyPr>
          <a:lstStyle/>
          <a:p>
            <a:r>
              <a:rPr lang="sr-Latn-RS" dirty="0">
                <a:latin typeface="Calibri" panose="020F0502020204030204" pitchFamily="34" charset="0"/>
                <a:cs typeface="Calibri" panose="020F0502020204030204" pitchFamily="34" charset="0"/>
              </a:rPr>
              <a:t>ECS</a:t>
            </a:r>
          </a:p>
        </p:txBody>
      </p:sp>
      <p:pic>
        <p:nvPicPr>
          <p:cNvPr id="10" name="Picture 9">
            <a:extLst>
              <a:ext uri="{FF2B5EF4-FFF2-40B4-BE49-F238E27FC236}">
                <a16:creationId xmlns:a16="http://schemas.microsoft.com/office/drawing/2014/main" id="{7A39C972-BD08-4963-9651-14CC8AB52ECE}"/>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131E1867-5A51-4102-920A-1AFDF670A6C7}"/>
              </a:ext>
            </a:extLst>
          </p:cNvPr>
          <p:cNvGraphicFramePr>
            <a:graphicFrameLocks noGrp="1"/>
          </p:cNvGraphicFramePr>
          <p:nvPr>
            <p:ph idx="1"/>
            <p:extLst>
              <p:ext uri="{D42A27DB-BD31-4B8C-83A1-F6EECF244321}">
                <p14:modId xmlns:p14="http://schemas.microsoft.com/office/powerpoint/2010/main" val="450455742"/>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49701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48A5-2793-4868-8B47-45CB9A3EDD3F}"/>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Možemo još bolje</a:t>
            </a:r>
          </a:p>
        </p:txBody>
      </p:sp>
      <p:sp>
        <p:nvSpPr>
          <p:cNvPr id="3" name="Content Placeholder 2">
            <a:extLst>
              <a:ext uri="{FF2B5EF4-FFF2-40B4-BE49-F238E27FC236}">
                <a16:creationId xmlns:a16="http://schemas.microsoft.com/office/drawing/2014/main" id="{A6F5171B-E4DB-4800-9D17-ADCBF04B1783}"/>
              </a:ext>
            </a:extLst>
          </p:cNvPr>
          <p:cNvSpPr>
            <a:spLocks noGrp="1"/>
          </p:cNvSpPr>
          <p:nvPr>
            <p:ph idx="1"/>
          </p:nvPr>
        </p:nvSpPr>
        <p:spPr/>
        <p:txBody>
          <a:bodyPr/>
          <a:lstStyle/>
          <a:p>
            <a:r>
              <a:rPr lang="sr-Latn-RS" dirty="0">
                <a:latin typeface="Calibri" panose="020F0502020204030204" pitchFamily="34" charset="0"/>
                <a:cs typeface="Calibri" panose="020F0502020204030204" pitchFamily="34" charset="0"/>
              </a:rPr>
              <a:t>Ne postoje podaci i funkcionalnosti u Entitetu</a:t>
            </a:r>
            <a:endParaRPr lang="en-U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Bez metoda u komponentama, one samo sadrže podatke</a:t>
            </a:r>
            <a:endParaRPr lang="en-U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Sva funkcionalnost se nalazi </a:t>
            </a:r>
            <a:r>
              <a:rPr lang="sr-Latn-RS" b="1" dirty="0">
                <a:latin typeface="Calibri" panose="020F0502020204030204" pitchFamily="34" charset="0"/>
                <a:cs typeface="Calibri" panose="020F0502020204030204" pitchFamily="34" charset="0"/>
              </a:rPr>
              <a:t>u Sistemima</a:t>
            </a:r>
            <a:endParaRPr lang="en-US" b="1" dirty="0">
              <a:latin typeface="Calibri" panose="020F0502020204030204" pitchFamily="34" charset="0"/>
              <a:cs typeface="Calibri" panose="020F0502020204030204" pitchFamily="34" charset="0"/>
            </a:endParaRPr>
          </a:p>
          <a:p>
            <a:pPr lvl="1"/>
            <a:r>
              <a:rPr lang="en-US" dirty="0" err="1">
                <a:latin typeface="Calibri" panose="020F0502020204030204" pitchFamily="34" charset="0"/>
                <a:cs typeface="Calibri" panose="020F0502020204030204" pitchFamily="34" charset="0"/>
              </a:rPr>
              <a:t>PhysicsSystem</a:t>
            </a:r>
            <a:endParaRPr lang="en-US" dirty="0">
              <a:latin typeface="Calibri" panose="020F0502020204030204" pitchFamily="34" charset="0"/>
              <a:cs typeface="Calibri" panose="020F0502020204030204" pitchFamily="34" charset="0"/>
            </a:endParaRPr>
          </a:p>
          <a:p>
            <a:pPr lvl="1"/>
            <a:r>
              <a:rPr lang="en-US" dirty="0" err="1">
                <a:latin typeface="Calibri" panose="020F0502020204030204" pitchFamily="34" charset="0"/>
                <a:cs typeface="Calibri" panose="020F0502020204030204" pitchFamily="34" charset="0"/>
              </a:rPr>
              <a:t>HealthSystem</a:t>
            </a:r>
            <a:endParaRPr lang="en-US" dirty="0">
              <a:latin typeface="Calibri" panose="020F0502020204030204" pitchFamily="34" charset="0"/>
              <a:cs typeface="Calibri" panose="020F0502020204030204" pitchFamily="34" charset="0"/>
            </a:endParaRPr>
          </a:p>
          <a:p>
            <a:pPr lvl="1"/>
            <a:r>
              <a:rPr lang="en-US" dirty="0" err="1">
                <a:latin typeface="Calibri" panose="020F0502020204030204" pitchFamily="34" charset="0"/>
                <a:cs typeface="Calibri" panose="020F0502020204030204" pitchFamily="34" charset="0"/>
              </a:rPr>
              <a:t>FightSystem</a:t>
            </a:r>
            <a:endParaRPr lang="sr-Latn-RS" dirty="0">
              <a:latin typeface="Calibri" panose="020F0502020204030204" pitchFamily="34" charset="0"/>
              <a:cs typeface="Calibri" panose="020F0502020204030204" pitchFamily="34" charset="0"/>
            </a:endParaRPr>
          </a:p>
          <a:p>
            <a:pPr lvl="1"/>
            <a:r>
              <a:rPr lang="sr-Latn-RS" dirty="0" err="1">
                <a:latin typeface="Calibri" panose="020F0502020204030204" pitchFamily="34" charset="0"/>
                <a:cs typeface="Calibri" panose="020F0502020204030204" pitchFamily="34" charset="0"/>
              </a:rPr>
              <a:t>RenderSystem</a:t>
            </a:r>
            <a:endParaRPr lang="sr-Latn-RS" dirty="0">
              <a:latin typeface="Calibri" panose="020F0502020204030204" pitchFamily="34" charset="0"/>
              <a:cs typeface="Calibri" panose="020F0502020204030204" pitchFamily="34" charset="0"/>
            </a:endParaRPr>
          </a:p>
          <a:p>
            <a:pPr lvl="1"/>
            <a:endParaRPr lang="en-U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Sistemi operišu nad komponentama</a:t>
            </a:r>
          </a:p>
        </p:txBody>
      </p:sp>
    </p:spTree>
    <p:extLst>
      <p:ext uri="{BB962C8B-B14F-4D97-AF65-F5344CB8AC3E}">
        <p14:creationId xmlns:p14="http://schemas.microsoft.com/office/powerpoint/2010/main" val="180322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E529-B806-4504-A8BA-4669548FBB52}"/>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Osobine ECS</a:t>
            </a:r>
          </a:p>
        </p:txBody>
      </p:sp>
      <p:sp>
        <p:nvSpPr>
          <p:cNvPr id="3" name="Content Placeholder 2">
            <a:extLst>
              <a:ext uri="{FF2B5EF4-FFF2-40B4-BE49-F238E27FC236}">
                <a16:creationId xmlns:a16="http://schemas.microsoft.com/office/drawing/2014/main" id="{13B2712B-7043-4728-80C9-6539C5DB7637}"/>
              </a:ext>
            </a:extLst>
          </p:cNvPr>
          <p:cNvSpPr>
            <a:spLocks noGrp="1"/>
          </p:cNvSpPr>
          <p:nvPr>
            <p:ph idx="1"/>
          </p:nvPr>
        </p:nvSpPr>
        <p:spPr/>
        <p:txBody>
          <a:bodyPr/>
          <a:lstStyle/>
          <a:p>
            <a:r>
              <a:rPr lang="sr-Latn-RS" dirty="0">
                <a:latin typeface="Calibri" panose="020F0502020204030204" pitchFamily="34" charset="0"/>
                <a:cs typeface="Calibri" panose="020F0502020204030204" pitchFamily="34" charset="0"/>
              </a:rPr>
              <a:t>Razdvajanje ponašanja i podataka u odvojene klase</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Možemo da dodajemo i brišemo komponente u </a:t>
            </a:r>
            <a:r>
              <a:rPr lang="sr-Latn-RS" dirty="0" err="1">
                <a:latin typeface="Calibri" panose="020F0502020204030204" pitchFamily="34" charset="0"/>
                <a:cs typeface="Calibri" panose="020F0502020204030204" pitchFamily="34" charset="0"/>
              </a:rPr>
              <a:t>runtime</a:t>
            </a:r>
            <a:r>
              <a:rPr lang="sr-Latn-RS" dirty="0">
                <a:latin typeface="Calibri" panose="020F0502020204030204" pitchFamily="34" charset="0"/>
                <a:cs typeface="Calibri" panose="020F0502020204030204" pitchFamily="34" charset="0"/>
              </a:rPr>
              <a:t>-u</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Svaka komponenta i sistem je zasebna jedinica koju možemo zasebno da testiramo</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Lako za proširivanje – samo dodamo novi tip komponente i novi tip sistem</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Jednostavnije za </a:t>
            </a:r>
            <a:r>
              <a:rPr lang="sr-Latn-RS" dirty="0" err="1">
                <a:latin typeface="Calibri" panose="020F0502020204030204" pitchFamily="34" charset="0"/>
                <a:cs typeface="Calibri" panose="020F0502020204030204" pitchFamily="34" charset="0"/>
              </a:rPr>
              <a:t>paralelizaciju</a:t>
            </a:r>
            <a:endParaRPr lang="sr-Latn-R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78333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E529-B806-4504-A8BA-4669548FBB52}"/>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Osobine ECS</a:t>
            </a:r>
          </a:p>
        </p:txBody>
      </p:sp>
      <p:sp>
        <p:nvSpPr>
          <p:cNvPr id="3" name="Content Placeholder 2">
            <a:extLst>
              <a:ext uri="{FF2B5EF4-FFF2-40B4-BE49-F238E27FC236}">
                <a16:creationId xmlns:a16="http://schemas.microsoft.com/office/drawing/2014/main" id="{13B2712B-7043-4728-80C9-6539C5DB7637}"/>
              </a:ext>
            </a:extLst>
          </p:cNvPr>
          <p:cNvSpPr>
            <a:spLocks noGrp="1"/>
          </p:cNvSpPr>
          <p:nvPr>
            <p:ph idx="1"/>
          </p:nvPr>
        </p:nvSpPr>
        <p:spPr/>
        <p:txBody>
          <a:bodyPr/>
          <a:lstStyle/>
          <a:p>
            <a:endParaRPr lang="sr-Latn-RS" dirty="0">
              <a:latin typeface="Calibri" panose="020F0502020204030204" pitchFamily="34" charset="0"/>
              <a:cs typeface="Calibri" panose="020F0502020204030204" pitchFamily="34" charset="0"/>
            </a:endParaRP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Kako rešiti komunikaciju između različitih komponenti?</a:t>
            </a:r>
          </a:p>
          <a:p>
            <a:endParaRPr lang="sr-Latn-RS" dirty="0">
              <a:latin typeface="Calibri" panose="020F0502020204030204" pitchFamily="34" charset="0"/>
              <a:cs typeface="Calibri" panose="020F0502020204030204" pitchFamily="34" charset="0"/>
            </a:endParaRP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Kako rešiti zavisnost između sistema?</a:t>
            </a:r>
          </a:p>
          <a:p>
            <a:endParaRPr lang="sr-Latn-RS" dirty="0">
              <a:latin typeface="Calibri" panose="020F0502020204030204" pitchFamily="34" charset="0"/>
              <a:cs typeface="Calibri" panose="020F0502020204030204" pitchFamily="34" charset="0"/>
            </a:endParaRPr>
          </a:p>
          <a:p>
            <a:endParaRPr lang="sr-Latn-R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6878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124007E-BA57-41B2-8C6B-5E99927F2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D00AC8-9CE5-43A8-9872-3B81915B7BD1}"/>
              </a:ext>
            </a:extLst>
          </p:cNvPr>
          <p:cNvSpPr>
            <a:spLocks noGrp="1"/>
          </p:cNvSpPr>
          <p:nvPr>
            <p:ph type="title"/>
          </p:nvPr>
        </p:nvSpPr>
        <p:spPr>
          <a:xfrm>
            <a:off x="799164" y="1197428"/>
            <a:ext cx="5955127" cy="4463144"/>
          </a:xfrm>
        </p:spPr>
        <p:txBody>
          <a:bodyPr vert="horz" lIns="91440" tIns="45720" rIns="91440" bIns="45720" rtlCol="0" anchor="ctr">
            <a:normAutofit/>
          </a:bodyPr>
          <a:lstStyle/>
          <a:p>
            <a:r>
              <a:rPr lang="en-US" sz="4800" dirty="0">
                <a:latin typeface="Calibri" panose="020F0502020204030204" pitchFamily="34" charset="0"/>
                <a:cs typeface="Calibri" panose="020F0502020204030204" pitchFamily="34" charset="0"/>
              </a:rPr>
              <a:t>Primer</a:t>
            </a:r>
            <a:r>
              <a:rPr lang="sr-Latn-RS" sz="4800" dirty="0">
                <a:latin typeface="Calibri" panose="020F0502020204030204" pitchFamily="34" charset="0"/>
                <a:cs typeface="Calibri" panose="020F0502020204030204" pitchFamily="34" charset="0"/>
              </a:rPr>
              <a:t>i</a:t>
            </a:r>
            <a:endParaRPr lang="en-US" sz="4800" dirty="0">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255D0BF7-94F4-4437-A2B2-87BAFF86D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3215640"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118816-C01D-462E-B0B0-777C21EF6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344" y="0"/>
            <a:ext cx="1438656" cy="6858000"/>
          </a:xfrm>
          <a:prstGeom prst="rect">
            <a:avLst/>
          </a:prstGeom>
          <a:solidFill>
            <a:schemeClr val="accent1">
              <a:alpha val="9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78277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685748D-4F83-426A-88D2-9C3040556EEF}"/>
              </a:ext>
            </a:extLst>
          </p:cNvPr>
          <p:cNvPicPr>
            <a:picLocks noGrp="1" noChangeAspect="1"/>
          </p:cNvPicPr>
          <p:nvPr>
            <p:ph idx="1"/>
          </p:nvPr>
        </p:nvPicPr>
        <p:blipFill>
          <a:blip r:embed="rId2"/>
          <a:stretch>
            <a:fillRect/>
          </a:stretch>
        </p:blipFill>
        <p:spPr>
          <a:xfrm>
            <a:off x="2041758" y="1731963"/>
            <a:ext cx="8098958" cy="4059237"/>
          </a:xfrm>
          <a:prstGeom prst="rect">
            <a:avLst/>
          </a:prstGeom>
        </p:spPr>
      </p:pic>
    </p:spTree>
    <p:extLst>
      <p:ext uri="{BB962C8B-B14F-4D97-AF65-F5344CB8AC3E}">
        <p14:creationId xmlns:p14="http://schemas.microsoft.com/office/powerpoint/2010/main" val="3087857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AC88649-B887-480E-ADD8-85CBD676E001}"/>
              </a:ext>
            </a:extLst>
          </p:cNvPr>
          <p:cNvPicPr>
            <a:picLocks noGrp="1" noChangeAspect="1"/>
          </p:cNvPicPr>
          <p:nvPr>
            <p:ph idx="1"/>
          </p:nvPr>
        </p:nvPicPr>
        <p:blipFill>
          <a:blip r:embed="rId2"/>
          <a:stretch>
            <a:fillRect/>
          </a:stretch>
        </p:blipFill>
        <p:spPr>
          <a:xfrm>
            <a:off x="2290062" y="1731963"/>
            <a:ext cx="7602350" cy="4059237"/>
          </a:xfrm>
          <a:prstGeom prst="rect">
            <a:avLst/>
          </a:prstGeom>
        </p:spPr>
      </p:pic>
    </p:spTree>
    <p:extLst>
      <p:ext uri="{BB962C8B-B14F-4D97-AF65-F5344CB8AC3E}">
        <p14:creationId xmlns:p14="http://schemas.microsoft.com/office/powerpoint/2010/main" val="4077600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DC37C4E-92FB-4200-A63C-DECD0E7A659F}"/>
              </a:ext>
            </a:extLst>
          </p:cNvPr>
          <p:cNvPicPr>
            <a:picLocks noGrp="1" noChangeAspect="1"/>
          </p:cNvPicPr>
          <p:nvPr>
            <p:ph idx="1"/>
          </p:nvPr>
        </p:nvPicPr>
        <p:blipFill>
          <a:blip r:embed="rId2"/>
          <a:stretch>
            <a:fillRect/>
          </a:stretch>
        </p:blipFill>
        <p:spPr>
          <a:xfrm>
            <a:off x="2156359" y="1731963"/>
            <a:ext cx="7869757" cy="4059237"/>
          </a:xfrm>
          <a:prstGeom prst="rect">
            <a:avLst/>
          </a:prstGeom>
        </p:spPr>
      </p:pic>
    </p:spTree>
    <p:extLst>
      <p:ext uri="{BB962C8B-B14F-4D97-AF65-F5344CB8AC3E}">
        <p14:creationId xmlns:p14="http://schemas.microsoft.com/office/powerpoint/2010/main" val="617207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A20358-1CE2-421A-95F9-318B7A84FEDA}"/>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Input Manager</a:t>
            </a:r>
          </a:p>
        </p:txBody>
      </p:sp>
      <p:pic>
        <p:nvPicPr>
          <p:cNvPr id="4" name="Picture 3">
            <a:extLst>
              <a:ext uri="{FF2B5EF4-FFF2-40B4-BE49-F238E27FC236}">
                <a16:creationId xmlns:a16="http://schemas.microsoft.com/office/drawing/2014/main" id="{D58F5DC9-1307-4351-91F7-59E3D2FE814F}"/>
              </a:ext>
            </a:extLst>
          </p:cNvPr>
          <p:cNvPicPr>
            <a:picLocks noChangeAspect="1"/>
          </p:cNvPicPr>
          <p:nvPr/>
        </p:nvPicPr>
        <p:blipFill>
          <a:blip r:embed="rId2"/>
          <a:stretch>
            <a:fillRect/>
          </a:stretch>
        </p:blipFill>
        <p:spPr>
          <a:xfrm>
            <a:off x="2227749" y="1741799"/>
            <a:ext cx="7725853" cy="4639322"/>
          </a:xfrm>
          <a:prstGeom prst="rect">
            <a:avLst/>
          </a:prstGeom>
        </p:spPr>
      </p:pic>
    </p:spTree>
    <p:extLst>
      <p:ext uri="{BB962C8B-B14F-4D97-AF65-F5344CB8AC3E}">
        <p14:creationId xmlns:p14="http://schemas.microsoft.com/office/powerpoint/2010/main" val="652850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0DEC7B2-FE67-480D-9102-45FB942E7BC7}"/>
              </a:ext>
            </a:extLst>
          </p:cNvPr>
          <p:cNvPicPr>
            <a:picLocks noGrp="1" noChangeAspect="1"/>
          </p:cNvPicPr>
          <p:nvPr>
            <p:ph idx="1"/>
          </p:nvPr>
        </p:nvPicPr>
        <p:blipFill>
          <a:blip r:embed="rId2"/>
          <a:stretch>
            <a:fillRect/>
          </a:stretch>
        </p:blipFill>
        <p:spPr>
          <a:xfrm>
            <a:off x="2173212" y="1731963"/>
            <a:ext cx="7836050" cy="4059237"/>
          </a:xfrm>
          <a:prstGeom prst="rect">
            <a:avLst/>
          </a:prstGeom>
        </p:spPr>
      </p:pic>
    </p:spTree>
    <p:extLst>
      <p:ext uri="{BB962C8B-B14F-4D97-AF65-F5344CB8AC3E}">
        <p14:creationId xmlns:p14="http://schemas.microsoft.com/office/powerpoint/2010/main" val="4250822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E5C7A6-1C29-44A8-8818-D5424623EF96}"/>
              </a:ext>
            </a:extLst>
          </p:cNvPr>
          <p:cNvSpPr>
            <a:spLocks noGrp="1"/>
          </p:cNvSpPr>
          <p:nvPr>
            <p:ph type="title"/>
          </p:nvPr>
        </p:nvSpPr>
        <p:spPr>
          <a:xfrm>
            <a:off x="834013" y="1115568"/>
            <a:ext cx="3487616" cy="4626864"/>
          </a:xfrm>
        </p:spPr>
        <p:txBody>
          <a:bodyPr>
            <a:normAutofit/>
          </a:bodyPr>
          <a:lstStyle/>
          <a:p>
            <a:pPr algn="l"/>
            <a:r>
              <a:rPr lang="sr-Latn-RS" sz="3600">
                <a:latin typeface="Calibri" panose="020F0502020204030204" pitchFamily="34" charset="0"/>
                <a:cs typeface="Calibri" panose="020F0502020204030204" pitchFamily="34" charset="0"/>
              </a:rPr>
              <a:t>Komponente</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F0D8E91-D636-4F71-B0CB-04670939FF23}"/>
              </a:ext>
            </a:extLst>
          </p:cNvPr>
          <p:cNvSpPr>
            <a:spLocks noGrp="1"/>
          </p:cNvSpPr>
          <p:nvPr>
            <p:ph idx="1"/>
          </p:nvPr>
        </p:nvSpPr>
        <p:spPr>
          <a:xfrm>
            <a:off x="5105398" y="1115568"/>
            <a:ext cx="6245352" cy="4626864"/>
          </a:xfrm>
        </p:spPr>
        <p:txBody>
          <a:bodyPr anchor="ctr">
            <a:normAutofit/>
          </a:bodyPr>
          <a:lstStyle/>
          <a:p>
            <a:r>
              <a:rPr lang="sr-Latn-RS" dirty="0">
                <a:latin typeface="Calibri" panose="020F0502020204030204" pitchFamily="34" charset="0"/>
                <a:cs typeface="Calibri" panose="020F0502020204030204" pitchFamily="34" charset="0"/>
              </a:rPr>
              <a:t>Kvalitativni opis Entiteta</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Mali objekti koji se sastoje samo od podataka (POD)</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Nemaju ponašanje</a:t>
            </a:r>
          </a:p>
          <a:p>
            <a:endParaRPr lang="sr-Latn-RS" dirty="0">
              <a:latin typeface="Calibri" panose="020F0502020204030204" pitchFamily="34" charset="0"/>
              <a:cs typeface="Calibri" panose="020F0502020204030204" pitchFamily="34" charset="0"/>
            </a:endParaRPr>
          </a:p>
          <a:p>
            <a:pPr marL="36900" indent="0">
              <a:buNone/>
            </a:pPr>
            <a:endParaRPr lang="sr-Latn-R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59909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327050-C167-4124-A758-89E9F5469D6A}"/>
              </a:ext>
            </a:extLst>
          </p:cNvPr>
          <p:cNvSpPr>
            <a:spLocks noGrp="1"/>
          </p:cNvSpPr>
          <p:nvPr>
            <p:ph type="title"/>
          </p:nvPr>
        </p:nvSpPr>
        <p:spPr>
          <a:xfrm>
            <a:off x="834013" y="1115568"/>
            <a:ext cx="3487616" cy="4626864"/>
          </a:xfrm>
        </p:spPr>
        <p:txBody>
          <a:bodyPr>
            <a:normAutofit/>
          </a:bodyPr>
          <a:lstStyle/>
          <a:p>
            <a:pPr algn="l"/>
            <a:r>
              <a:rPr lang="sr-Latn-RS" sz="3600">
                <a:latin typeface="Calibri" panose="020F0502020204030204" pitchFamily="34" charset="0"/>
                <a:cs typeface="Calibri" panose="020F0502020204030204" pitchFamily="34" charset="0"/>
              </a:rPr>
              <a:t>Entitet</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82D68C7-9CA4-41F9-861D-0AAAFB409E0C}"/>
              </a:ext>
            </a:extLst>
          </p:cNvPr>
          <p:cNvSpPr>
            <a:spLocks noGrp="1"/>
          </p:cNvSpPr>
          <p:nvPr>
            <p:ph idx="1"/>
          </p:nvPr>
        </p:nvSpPr>
        <p:spPr>
          <a:xfrm>
            <a:off x="5105398" y="1115568"/>
            <a:ext cx="6245352" cy="4626864"/>
          </a:xfrm>
        </p:spPr>
        <p:txBody>
          <a:bodyPr anchor="ctr">
            <a:normAutofit/>
          </a:bodyPr>
          <a:lstStyle/>
          <a:p>
            <a:r>
              <a:rPr lang="sr-Latn-RS" dirty="0">
                <a:latin typeface="Calibri" panose="020F0502020204030204" pitchFamily="34" charset="0"/>
                <a:cs typeface="Calibri" panose="020F0502020204030204" pitchFamily="34" charset="0"/>
              </a:rPr>
              <a:t>Skup komponenti</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Ne sadrže direktno podatke</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Ne sadrže ponašanje</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Predstavljaju zbir svojih komponenti</a:t>
            </a:r>
          </a:p>
        </p:txBody>
      </p:sp>
    </p:spTree>
    <p:extLst>
      <p:ext uri="{BB962C8B-B14F-4D97-AF65-F5344CB8AC3E}">
        <p14:creationId xmlns:p14="http://schemas.microsoft.com/office/powerpoint/2010/main" val="3356225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ACB1B9-550E-4F5F-9412-C5FCCBD6D949}"/>
              </a:ext>
            </a:extLst>
          </p:cNvPr>
          <p:cNvPicPr>
            <a:picLocks noChangeAspect="1"/>
          </p:cNvPicPr>
          <p:nvPr/>
        </p:nvPicPr>
        <p:blipFill>
          <a:blip r:embed="rId2"/>
          <a:stretch>
            <a:fillRect/>
          </a:stretch>
        </p:blipFill>
        <p:spPr>
          <a:xfrm>
            <a:off x="1377227" y="690528"/>
            <a:ext cx="9437545" cy="5476944"/>
          </a:xfrm>
          <a:prstGeom prst="rect">
            <a:avLst/>
          </a:prstGeom>
        </p:spPr>
      </p:pic>
    </p:spTree>
    <p:extLst>
      <p:ext uri="{BB962C8B-B14F-4D97-AF65-F5344CB8AC3E}">
        <p14:creationId xmlns:p14="http://schemas.microsoft.com/office/powerpoint/2010/main" val="264768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E43ADC-4A15-4D7C-8FB0-EC1F0BDCBF0D}"/>
              </a:ext>
            </a:extLst>
          </p:cNvPr>
          <p:cNvSpPr>
            <a:spLocks noGrp="1"/>
          </p:cNvSpPr>
          <p:nvPr>
            <p:ph type="title"/>
          </p:nvPr>
        </p:nvSpPr>
        <p:spPr>
          <a:xfrm>
            <a:off x="834013" y="1115568"/>
            <a:ext cx="3487616" cy="4626864"/>
          </a:xfrm>
        </p:spPr>
        <p:txBody>
          <a:bodyPr vert="horz" lIns="91440" tIns="45720" rIns="91440" bIns="45720" rtlCol="0" anchor="ctr">
            <a:normAutofit/>
          </a:bodyPr>
          <a:lstStyle/>
          <a:p>
            <a:pPr algn="l"/>
            <a:r>
              <a:rPr lang="en-US" sz="3600">
                <a:latin typeface="Calibri" panose="020F0502020204030204" pitchFamily="34" charset="0"/>
                <a:cs typeface="Calibri" panose="020F0502020204030204" pitchFamily="34" charset="0"/>
              </a:rPr>
              <a:t>Sistem</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F80611D-8B84-46AC-9B01-23D289B3663A}"/>
              </a:ext>
            </a:extLst>
          </p:cNvPr>
          <p:cNvSpPr>
            <a:spLocks noGrp="1"/>
          </p:cNvSpPr>
          <p:nvPr>
            <p:ph sz="half" idx="2"/>
          </p:nvPr>
        </p:nvSpPr>
        <p:spPr>
          <a:xfrm>
            <a:off x="5105398" y="1115568"/>
            <a:ext cx="6245352" cy="4626864"/>
          </a:xfrm>
        </p:spPr>
        <p:txBody>
          <a:bodyPr vert="horz" lIns="91440" tIns="45720" rIns="91440" bIns="45720" rtlCol="0" anchor="ctr">
            <a:normAutofit/>
          </a:bodyPr>
          <a:lstStyle/>
          <a:p>
            <a:r>
              <a:rPr lang="en-US" dirty="0" err="1">
                <a:latin typeface="Calibri" panose="020F0502020204030204" pitchFamily="34" charset="0"/>
                <a:cs typeface="Calibri" panose="020F0502020204030204" pitchFamily="34" charset="0"/>
              </a:rPr>
              <a:t>Daju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život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entitetima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komponentama</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err="1">
                <a:latin typeface="Calibri" panose="020F0502020204030204" pitchFamily="34" charset="0"/>
                <a:cs typeface="Calibri" panose="020F0502020204030204" pitchFamily="34" charset="0"/>
              </a:rPr>
              <a:t>Neprekidno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iteriraju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kroz</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sve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komponente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određenog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tipa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ili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određenih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tipova</a:t>
            </a:r>
            <a:r>
              <a:rPr lang="en-US" dirty="0">
                <a:latin typeface="Calibri" panose="020F0502020204030204" pitchFamily="34" charset="0"/>
                <a:cs typeface="Calibri" panose="020F0502020204030204" pitchFamily="34" charset="0"/>
              </a:rPr>
              <a:t>)</a:t>
            </a:r>
          </a:p>
          <a:p>
            <a:endParaRPr lang="en-US" dirty="0">
              <a:latin typeface="Calibri" panose="020F0502020204030204" pitchFamily="34" charset="0"/>
              <a:cs typeface="Calibri" panose="020F0502020204030204" pitchFamily="34" charset="0"/>
            </a:endParaRPr>
          </a:p>
          <a:p>
            <a:r>
              <a:rPr lang="en-US" dirty="0" err="1">
                <a:latin typeface="Calibri" panose="020F0502020204030204" pitchFamily="34" charset="0"/>
                <a:cs typeface="Calibri" panose="020F0502020204030204" pitchFamily="34" charset="0"/>
              </a:rPr>
              <a:t>Sistemi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čitaju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vrednosti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iz</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komponenata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upisuju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vrednosti</a:t>
            </a:r>
            <a:r>
              <a:rPr lang="en-US" dirty="0">
                <a:latin typeface="Calibri" panose="020F0502020204030204" pitchFamily="34" charset="0"/>
                <a:cs typeface="Calibri" panose="020F0502020204030204" pitchFamily="34" charset="0"/>
              </a:rPr>
              <a:t> u </a:t>
            </a:r>
            <a:r>
              <a:rPr lang="en-US" dirty="0" err="1">
                <a:latin typeface="Calibri" panose="020F0502020204030204" pitchFamily="34" charset="0"/>
                <a:cs typeface="Calibri" panose="020F0502020204030204" pitchFamily="34" charset="0"/>
              </a:rPr>
              <a:t>komponente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81282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F02793-E936-4671-8582-2B4EB7703386}"/>
              </a:ext>
            </a:extLst>
          </p:cNvPr>
          <p:cNvPicPr>
            <a:picLocks noChangeAspect="1"/>
          </p:cNvPicPr>
          <p:nvPr/>
        </p:nvPicPr>
        <p:blipFill>
          <a:blip r:embed="rId3"/>
          <a:stretch>
            <a:fillRect/>
          </a:stretch>
        </p:blipFill>
        <p:spPr>
          <a:xfrm>
            <a:off x="1681162" y="1371600"/>
            <a:ext cx="8829675" cy="4114800"/>
          </a:xfrm>
          <a:prstGeom prst="rect">
            <a:avLst/>
          </a:prstGeom>
        </p:spPr>
      </p:pic>
    </p:spTree>
    <p:extLst>
      <p:ext uri="{BB962C8B-B14F-4D97-AF65-F5344CB8AC3E}">
        <p14:creationId xmlns:p14="http://schemas.microsoft.com/office/powerpoint/2010/main" val="3142610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3D3779-7104-4021-A575-2AB3DCCE8E66}"/>
              </a:ext>
            </a:extLst>
          </p:cNvPr>
          <p:cNvPicPr>
            <a:picLocks noGrp="1" noChangeAspect="1"/>
          </p:cNvPicPr>
          <p:nvPr>
            <p:ph idx="1"/>
          </p:nvPr>
        </p:nvPicPr>
        <p:blipFill>
          <a:blip r:embed="rId2"/>
          <a:stretch>
            <a:fillRect/>
          </a:stretch>
        </p:blipFill>
        <p:spPr>
          <a:xfrm>
            <a:off x="2062433" y="1731963"/>
            <a:ext cx="8057608" cy="4059237"/>
          </a:xfrm>
          <a:prstGeom prst="rect">
            <a:avLst/>
          </a:prstGeom>
        </p:spPr>
      </p:pic>
    </p:spTree>
    <p:extLst>
      <p:ext uri="{BB962C8B-B14F-4D97-AF65-F5344CB8AC3E}">
        <p14:creationId xmlns:p14="http://schemas.microsoft.com/office/powerpoint/2010/main" val="2624468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9077DDD-193F-491E-8D36-96043E0E3217}"/>
              </a:ext>
            </a:extLst>
          </p:cNvPr>
          <p:cNvPicPr>
            <a:picLocks noGrp="1" noChangeAspect="1"/>
          </p:cNvPicPr>
          <p:nvPr>
            <p:ph idx="1"/>
          </p:nvPr>
        </p:nvPicPr>
        <p:blipFill>
          <a:blip r:embed="rId2"/>
          <a:stretch>
            <a:fillRect/>
          </a:stretch>
        </p:blipFill>
        <p:spPr>
          <a:xfrm>
            <a:off x="1362601" y="1731963"/>
            <a:ext cx="9457272" cy="4059237"/>
          </a:xfrm>
          <a:prstGeom prst="rect">
            <a:avLst/>
          </a:prstGeom>
        </p:spPr>
      </p:pic>
    </p:spTree>
    <p:extLst>
      <p:ext uri="{BB962C8B-B14F-4D97-AF65-F5344CB8AC3E}">
        <p14:creationId xmlns:p14="http://schemas.microsoft.com/office/powerpoint/2010/main" val="15936599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E8C85-1040-4F62-9A9C-443C945D32CA}"/>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Da li možemo još bolje?</a:t>
            </a:r>
          </a:p>
        </p:txBody>
      </p:sp>
      <p:pic>
        <p:nvPicPr>
          <p:cNvPr id="4" name="Content Placeholder 3">
            <a:extLst>
              <a:ext uri="{FF2B5EF4-FFF2-40B4-BE49-F238E27FC236}">
                <a16:creationId xmlns:a16="http://schemas.microsoft.com/office/drawing/2014/main" id="{11F2459A-B461-4965-833D-8059F2422DFD}"/>
              </a:ext>
            </a:extLst>
          </p:cNvPr>
          <p:cNvPicPr>
            <a:picLocks noGrp="1" noChangeAspect="1"/>
          </p:cNvPicPr>
          <p:nvPr>
            <p:ph idx="1"/>
          </p:nvPr>
        </p:nvPicPr>
        <p:blipFill>
          <a:blip r:embed="rId2"/>
          <a:stretch>
            <a:fillRect/>
          </a:stretch>
        </p:blipFill>
        <p:spPr>
          <a:xfrm>
            <a:off x="4473465" y="1731963"/>
            <a:ext cx="3235545" cy="4059237"/>
          </a:xfrm>
          <a:prstGeom prst="rect">
            <a:avLst/>
          </a:prstGeom>
        </p:spPr>
      </p:pic>
    </p:spTree>
    <p:extLst>
      <p:ext uri="{BB962C8B-B14F-4D97-AF65-F5344CB8AC3E}">
        <p14:creationId xmlns:p14="http://schemas.microsoft.com/office/powerpoint/2010/main" val="2551012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34D4D4-87D4-481F-98C8-EC7489D5BCCA}"/>
              </a:ext>
            </a:extLst>
          </p:cNvPr>
          <p:cNvPicPr>
            <a:picLocks noChangeAspect="1"/>
          </p:cNvPicPr>
          <p:nvPr/>
        </p:nvPicPr>
        <p:blipFill>
          <a:blip r:embed="rId3"/>
          <a:stretch>
            <a:fillRect/>
          </a:stretch>
        </p:blipFill>
        <p:spPr>
          <a:xfrm>
            <a:off x="3652837" y="1371600"/>
            <a:ext cx="4886325" cy="4114800"/>
          </a:xfrm>
          <a:prstGeom prst="rect">
            <a:avLst/>
          </a:prstGeom>
        </p:spPr>
      </p:pic>
    </p:spTree>
    <p:extLst>
      <p:ext uri="{BB962C8B-B14F-4D97-AF65-F5344CB8AC3E}">
        <p14:creationId xmlns:p14="http://schemas.microsoft.com/office/powerpoint/2010/main" val="2628689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700C-5D69-45D0-8F51-FD14641A7BEE}"/>
              </a:ext>
            </a:extLst>
          </p:cNvPr>
          <p:cNvSpPr>
            <a:spLocks noGrp="1"/>
          </p:cNvSpPr>
          <p:nvPr>
            <p:ph type="title"/>
          </p:nvPr>
        </p:nvSpPr>
        <p:spPr/>
        <p:txBody>
          <a:bodyPr/>
          <a:lstStyle/>
          <a:p>
            <a:r>
              <a:rPr lang="sr-Latn-RS" dirty="0" err="1">
                <a:latin typeface="Calibri" panose="020F0502020204030204" pitchFamily="34" charset="0"/>
                <a:cs typeface="Calibri" panose="020F0502020204030204" pitchFamily="34" charset="0"/>
              </a:rPr>
              <a:t>Precompiled</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Headers</a:t>
            </a:r>
            <a:endParaRPr lang="sr-Latn-R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2E93737-89FA-493E-985A-739C03F6B616}"/>
              </a:ext>
            </a:extLst>
          </p:cNvPr>
          <p:cNvSpPr>
            <a:spLocks noGrp="1"/>
          </p:cNvSpPr>
          <p:nvPr>
            <p:ph idx="1"/>
          </p:nvPr>
        </p:nvSpPr>
        <p:spPr/>
        <p:txBody>
          <a:bodyPr/>
          <a:lstStyle/>
          <a:p>
            <a:r>
              <a:rPr lang="sr-Latn-RS" dirty="0" err="1">
                <a:latin typeface="Calibri" panose="020F0502020204030204" pitchFamily="34" charset="0"/>
                <a:cs typeface="Calibri" panose="020F0502020204030204" pitchFamily="34" charset="0"/>
              </a:rPr>
              <a:t>Header</a:t>
            </a:r>
            <a:endParaRPr lang="sr-Latn-RS" dirty="0">
              <a:latin typeface="Calibri" panose="020F0502020204030204" pitchFamily="34" charset="0"/>
              <a:cs typeface="Calibri" panose="020F0502020204030204" pitchFamily="34" charset="0"/>
            </a:endParaRPr>
          </a:p>
          <a:p>
            <a:pPr lvl="1"/>
            <a:r>
              <a:rPr lang="sr-Latn-RS" dirty="0">
                <a:latin typeface="Calibri" panose="020F0502020204030204" pitchFamily="34" charset="0"/>
                <a:cs typeface="Calibri" panose="020F0502020204030204" pitchFamily="34" charset="0"/>
              </a:rPr>
              <a:t>Ne kompajlira se direktno</a:t>
            </a:r>
          </a:p>
          <a:p>
            <a:pPr lvl="1"/>
            <a:r>
              <a:rPr lang="sr-Latn-RS" dirty="0">
                <a:latin typeface="Calibri" panose="020F0502020204030204" pitchFamily="34" charset="0"/>
                <a:cs typeface="Calibri" panose="020F0502020204030204" pitchFamily="34" charset="0"/>
              </a:rPr>
              <a:t>#</a:t>
            </a:r>
            <a:r>
              <a:rPr lang="sr-Latn-RS" dirty="0" err="1">
                <a:latin typeface="Calibri" panose="020F0502020204030204" pitchFamily="34" charset="0"/>
                <a:cs typeface="Calibri" panose="020F0502020204030204" pitchFamily="34" charset="0"/>
              </a:rPr>
              <a:t>include</a:t>
            </a:r>
            <a:r>
              <a:rPr lang="sr-Latn-RS" dirty="0">
                <a:latin typeface="Calibri" panose="020F0502020204030204" pitchFamily="34" charset="0"/>
                <a:cs typeface="Calibri" panose="020F0502020204030204" pitchFamily="34" charset="0"/>
              </a:rPr>
              <a:t>-uje se u druge fajlove</a:t>
            </a:r>
          </a:p>
          <a:p>
            <a:pPr lvl="1"/>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Veliki broj čestih </a:t>
            </a:r>
            <a:r>
              <a:rPr lang="sr-Latn-RS" dirty="0" err="1">
                <a:latin typeface="Calibri" panose="020F0502020204030204" pitchFamily="34" charset="0"/>
                <a:cs typeface="Calibri" panose="020F0502020204030204" pitchFamily="34" charset="0"/>
              </a:rPr>
              <a:t>includeova</a:t>
            </a:r>
            <a:r>
              <a:rPr lang="sr-Latn-RS" dirty="0">
                <a:latin typeface="Calibri" panose="020F0502020204030204" pitchFamily="34" charset="0"/>
                <a:cs typeface="Calibri" panose="020F0502020204030204" pitchFamily="34" charset="0"/>
              </a:rPr>
              <a:t> povećava trajanje kompilacije</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Spojiti i </a:t>
            </a:r>
            <a:r>
              <a:rPr lang="sr-Latn-RS" dirty="0" err="1">
                <a:latin typeface="Calibri" panose="020F0502020204030204" pitchFamily="34" charset="0"/>
                <a:cs typeface="Calibri" panose="020F0502020204030204" pitchFamily="34" charset="0"/>
              </a:rPr>
              <a:t>isprocesiratete</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include</a:t>
            </a:r>
            <a:r>
              <a:rPr lang="sr-Latn-RS" dirty="0">
                <a:latin typeface="Calibri" panose="020F0502020204030204" pitchFamily="34" charset="0"/>
                <a:cs typeface="Calibri" panose="020F0502020204030204" pitchFamily="34" charset="0"/>
              </a:rPr>
              <a:t>-ova kako bi se ubrzala kompilacija</a:t>
            </a: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hlinkClick r:id="rId3"/>
              </a:rPr>
              <a:t>https://blog.knatten.org/2010/10/29/what-i-have-against-precompiled-headers/</a:t>
            </a:r>
            <a:r>
              <a:rPr lang="sr-Latn-RS"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439771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869B1-ED08-46FA-9ADF-DE1BBADD4CC8}"/>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Literatura</a:t>
            </a:r>
          </a:p>
        </p:txBody>
      </p:sp>
      <p:sp>
        <p:nvSpPr>
          <p:cNvPr id="3" name="Content Placeholder 2">
            <a:extLst>
              <a:ext uri="{FF2B5EF4-FFF2-40B4-BE49-F238E27FC236}">
                <a16:creationId xmlns:a16="http://schemas.microsoft.com/office/drawing/2014/main" id="{469299BF-B31B-4E5B-B55A-E07A04077194}"/>
              </a:ext>
            </a:extLst>
          </p:cNvPr>
          <p:cNvSpPr>
            <a:spLocks noGrp="1"/>
          </p:cNvSpPr>
          <p:nvPr>
            <p:ph idx="1"/>
          </p:nvPr>
        </p:nvSpPr>
        <p:spPr>
          <a:xfrm>
            <a:off x="913795" y="1732449"/>
            <a:ext cx="10353762" cy="4820751"/>
          </a:xfrm>
        </p:spPr>
        <p:txBody>
          <a:bodyPr>
            <a:normAutofit fontScale="92500" lnSpcReduction="10000"/>
          </a:bodyPr>
          <a:lstStyle/>
          <a:p>
            <a:r>
              <a:rPr lang="en-US" dirty="0">
                <a:solidFill>
                  <a:prstClr val="black"/>
                </a:solidFill>
                <a:latin typeface="Calibri" panose="020F0502020204030204" pitchFamily="34" charset="0"/>
                <a:cs typeface="Calibri" panose="020F0502020204030204" pitchFamily="34" charset="0"/>
                <a:hlinkClick r:id="rId2"/>
              </a:rPr>
              <a:t>Data-Oriented Design and C++”, </a:t>
            </a:r>
            <a:r>
              <a:rPr lang="en-US" dirty="0" err="1">
                <a:solidFill>
                  <a:prstClr val="black"/>
                </a:solidFill>
                <a:latin typeface="Calibri" panose="020F0502020204030204" pitchFamily="34" charset="0"/>
                <a:cs typeface="Calibri" panose="020F0502020204030204" pitchFamily="34" charset="0"/>
                <a:hlinkClick r:id="rId2"/>
              </a:rPr>
              <a:t>CppCon</a:t>
            </a:r>
            <a:r>
              <a:rPr lang="en-US" dirty="0">
                <a:solidFill>
                  <a:prstClr val="black"/>
                </a:solidFill>
                <a:latin typeface="Calibri" panose="020F0502020204030204" pitchFamily="34" charset="0"/>
                <a:cs typeface="Calibri" panose="020F0502020204030204" pitchFamily="34" charset="0"/>
                <a:hlinkClick r:id="rId2"/>
              </a:rPr>
              <a:t> 2014</a:t>
            </a:r>
            <a:endParaRPr lang="sr-Latn-RS" dirty="0">
              <a:solidFill>
                <a:prstClr val="black"/>
              </a:solidFill>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hlinkClick r:id="rId3" tooltip="Overwatch Gameplay Architecture and Netcode"/>
              </a:rPr>
              <a:t>Overwatch Gameplay Architecture and </a:t>
            </a:r>
            <a:r>
              <a:rPr lang="en-US" dirty="0" err="1">
                <a:latin typeface="Calibri" panose="020F0502020204030204" pitchFamily="34" charset="0"/>
                <a:cs typeface="Calibri" panose="020F0502020204030204" pitchFamily="34" charset="0"/>
                <a:hlinkClick r:id="rId3" tooltip="Overwatch Gameplay Architecture and Netcode"/>
              </a:rPr>
              <a:t>Netcode</a:t>
            </a:r>
            <a:r>
              <a:rPr lang="en-US" dirty="0">
                <a:latin typeface="Calibri" panose="020F0502020204030204" pitchFamily="34" charset="0"/>
                <a:cs typeface="Calibri" panose="020F0502020204030204" pitchFamily="34" charset="0"/>
                <a:hlinkClick r:id="rId3" tooltip="Overwatch Gameplay Architecture and Netcode"/>
              </a:rPr>
              <a:t>, GDC</a:t>
            </a:r>
            <a:endParaRPr lang="sr-Latn-RS" dirty="0">
              <a:solidFill>
                <a:prstClr val="black"/>
              </a:solidFill>
              <a:latin typeface="Calibri" panose="020F0502020204030204" pitchFamily="34" charset="0"/>
              <a:cs typeface="Calibri" panose="020F0502020204030204" pitchFamily="34" charset="0"/>
            </a:endParaRPr>
          </a:p>
          <a:p>
            <a:r>
              <a:rPr lang="sr-Latn-RS" dirty="0">
                <a:solidFill>
                  <a:schemeClr val="tx1"/>
                </a:solidFill>
                <a:latin typeface="Calibri" panose="020F0502020204030204" pitchFamily="34" charset="0"/>
                <a:cs typeface="Calibri" panose="020F0502020204030204" pitchFamily="34" charset="0"/>
                <a:hlinkClick r:id="rId4"/>
              </a:rPr>
              <a:t>https://yos.io/2016/09/17/entity-component-systems/</a:t>
            </a:r>
            <a:r>
              <a:rPr lang="sr-Latn-RS" dirty="0">
                <a:solidFill>
                  <a:schemeClr val="tx1"/>
                </a:solidFill>
                <a:latin typeface="Calibri" panose="020F0502020204030204" pitchFamily="34" charset="0"/>
                <a:cs typeface="Calibri" panose="020F0502020204030204" pitchFamily="34" charset="0"/>
              </a:rPr>
              <a:t> </a:t>
            </a:r>
          </a:p>
          <a:p>
            <a:r>
              <a:rPr lang="sr-Latn-RS" dirty="0">
                <a:solidFill>
                  <a:schemeClr val="tx1"/>
                </a:solidFill>
                <a:latin typeface="Calibri" panose="020F0502020204030204" pitchFamily="34" charset="0"/>
                <a:cs typeface="Calibri" panose="020F0502020204030204" pitchFamily="34" charset="0"/>
                <a:hlinkClick r:id="rId5"/>
              </a:rPr>
              <a:t>http://bitsquid.blogspot.com/2014/08/building-data-oriented-entity-system.html</a:t>
            </a:r>
            <a:endParaRPr lang="sr-Latn-RS" dirty="0">
              <a:solidFill>
                <a:schemeClr val="tx1"/>
              </a:solidFill>
              <a:latin typeface="Calibri" panose="020F0502020204030204" pitchFamily="34" charset="0"/>
              <a:cs typeface="Calibri" panose="020F0502020204030204" pitchFamily="34" charset="0"/>
            </a:endParaRPr>
          </a:p>
          <a:p>
            <a:r>
              <a:rPr lang="sr-Latn-RS" dirty="0">
                <a:solidFill>
                  <a:schemeClr val="tx1"/>
                </a:solidFill>
                <a:latin typeface="Calibri" panose="020F0502020204030204" pitchFamily="34" charset="0"/>
                <a:cs typeface="Calibri" panose="020F0502020204030204" pitchFamily="34" charset="0"/>
                <a:hlinkClick r:id="rId6"/>
              </a:rPr>
              <a:t>https://medium.com/ingeniouslysimple/entities-components-and-systems-89c31464240d</a:t>
            </a:r>
            <a:r>
              <a:rPr lang="sr-Latn-RS" dirty="0">
                <a:solidFill>
                  <a:schemeClr val="tx1"/>
                </a:solidFill>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hlinkClick r:id="rId7"/>
              </a:rPr>
              <a:t>Entity Component System Overview in 7 Minutes</a:t>
            </a:r>
            <a:r>
              <a:rPr lang="sr-Latn-R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hlinkClick r:id="rId8"/>
              </a:rPr>
              <a:t>The Entity-Component-System - An awesome game-design pattern in C++ (Part 1)</a:t>
            </a:r>
            <a:r>
              <a:rPr lang="sr-Latn-RS" dirty="0">
                <a:latin typeface="Calibri" panose="020F0502020204030204" pitchFamily="34" charset="0"/>
                <a:cs typeface="Calibri" panose="020F0502020204030204" pitchFamily="34" charset="0"/>
              </a:rPr>
              <a:t> </a:t>
            </a:r>
          </a:p>
          <a:p>
            <a:r>
              <a:rPr lang="sr-Latn-RS" dirty="0">
                <a:latin typeface="Calibri" panose="020F0502020204030204" pitchFamily="34" charset="0"/>
                <a:cs typeface="Calibri" panose="020F0502020204030204" pitchFamily="34" charset="0"/>
                <a:hlinkClick r:id="rId9"/>
              </a:rPr>
              <a:t>https://www.slideshare.net/npruehs/game-programming-02-componentbased-entity-systems?from_action=save</a:t>
            </a:r>
            <a:r>
              <a:rPr lang="sr-Latn-RS" dirty="0">
                <a:latin typeface="Calibri" panose="020F0502020204030204" pitchFamily="34" charset="0"/>
                <a:cs typeface="Calibri" panose="020F0502020204030204" pitchFamily="34" charset="0"/>
              </a:rPr>
              <a:t> </a:t>
            </a:r>
          </a:p>
          <a:p>
            <a:r>
              <a:rPr lang="en-US" dirty="0" err="1">
                <a:latin typeface="Calibri" panose="020F0502020204030204" pitchFamily="34" charset="0"/>
                <a:cs typeface="Calibri" panose="020F0502020204030204" pitchFamily="34" charset="0"/>
                <a:hlinkClick r:id="rId10"/>
              </a:rPr>
              <a:t>CppCon</a:t>
            </a:r>
            <a:r>
              <a:rPr lang="en-US" dirty="0">
                <a:latin typeface="Calibri" panose="020F0502020204030204" pitchFamily="34" charset="0"/>
                <a:cs typeface="Calibri" panose="020F0502020204030204" pitchFamily="34" charset="0"/>
                <a:hlinkClick r:id="rId10"/>
              </a:rPr>
              <a:t> 2015: Vittorio Romeo “Implementation of a component-based entity system in modern C++"</a:t>
            </a:r>
            <a:r>
              <a:rPr lang="sr-Latn-RS" dirty="0">
                <a:latin typeface="Calibri" panose="020F0502020204030204" pitchFamily="34" charset="0"/>
                <a:cs typeface="Calibri" panose="020F0502020204030204" pitchFamily="34" charset="0"/>
              </a:rPr>
              <a:t> </a:t>
            </a:r>
          </a:p>
          <a:p>
            <a:r>
              <a:rPr lang="sr-Latn-RS" dirty="0" err="1">
                <a:latin typeface="Calibri" panose="020F0502020204030204" pitchFamily="34" charset="0"/>
                <a:cs typeface="Calibri" panose="020F0502020204030204" pitchFamily="34" charset="0"/>
                <a:hlinkClick r:id="rId11" tooltip="Understanding data-oriented design for entity component systems - Unity at GDC 2019"/>
              </a:rPr>
              <a:t>Understanding</a:t>
            </a:r>
            <a:r>
              <a:rPr lang="sr-Latn-RS" dirty="0">
                <a:latin typeface="Calibri" panose="020F0502020204030204" pitchFamily="34" charset="0"/>
                <a:cs typeface="Calibri" panose="020F0502020204030204" pitchFamily="34" charset="0"/>
                <a:hlinkClick r:id="rId11" tooltip="Understanding data-oriented design for entity component systems - Unity at GDC 2019"/>
              </a:rPr>
              <a:t> data-</a:t>
            </a:r>
            <a:r>
              <a:rPr lang="sr-Latn-RS" dirty="0" err="1">
                <a:latin typeface="Calibri" panose="020F0502020204030204" pitchFamily="34" charset="0"/>
                <a:cs typeface="Calibri" panose="020F0502020204030204" pitchFamily="34" charset="0"/>
                <a:hlinkClick r:id="rId11" tooltip="Understanding data-oriented design for entity component systems - Unity at GDC 2019"/>
              </a:rPr>
              <a:t>oriented</a:t>
            </a:r>
            <a:r>
              <a:rPr lang="sr-Latn-RS" dirty="0">
                <a:latin typeface="Calibri" panose="020F0502020204030204" pitchFamily="34" charset="0"/>
                <a:cs typeface="Calibri" panose="020F0502020204030204" pitchFamily="34" charset="0"/>
                <a:hlinkClick r:id="rId11" tooltip="Understanding data-oriented design for entity component systems - Unity at GDC 2019"/>
              </a:rPr>
              <a:t> </a:t>
            </a:r>
            <a:r>
              <a:rPr lang="sr-Latn-RS" dirty="0" err="1">
                <a:latin typeface="Calibri" panose="020F0502020204030204" pitchFamily="34" charset="0"/>
                <a:cs typeface="Calibri" panose="020F0502020204030204" pitchFamily="34" charset="0"/>
                <a:hlinkClick r:id="rId11" tooltip="Understanding data-oriented design for entity component systems - Unity at GDC 2019"/>
              </a:rPr>
              <a:t>design</a:t>
            </a:r>
            <a:r>
              <a:rPr lang="sr-Latn-RS" dirty="0">
                <a:latin typeface="Calibri" panose="020F0502020204030204" pitchFamily="34" charset="0"/>
                <a:cs typeface="Calibri" panose="020F0502020204030204" pitchFamily="34" charset="0"/>
                <a:hlinkClick r:id="rId11" tooltip="Understanding data-oriented design for entity component systems - Unity at GDC 2019"/>
              </a:rPr>
              <a:t> </a:t>
            </a:r>
            <a:r>
              <a:rPr lang="sr-Latn-RS" dirty="0" err="1">
                <a:latin typeface="Calibri" panose="020F0502020204030204" pitchFamily="34" charset="0"/>
                <a:cs typeface="Calibri" panose="020F0502020204030204" pitchFamily="34" charset="0"/>
                <a:hlinkClick r:id="rId11" tooltip="Understanding data-oriented design for entity component systems - Unity at GDC 2019"/>
              </a:rPr>
              <a:t>for</a:t>
            </a:r>
            <a:r>
              <a:rPr lang="sr-Latn-RS" dirty="0">
                <a:latin typeface="Calibri" panose="020F0502020204030204" pitchFamily="34" charset="0"/>
                <a:cs typeface="Calibri" panose="020F0502020204030204" pitchFamily="34" charset="0"/>
                <a:hlinkClick r:id="rId11" tooltip="Understanding data-oriented design for entity component systems - Unity at GDC 2019"/>
              </a:rPr>
              <a:t> </a:t>
            </a:r>
            <a:r>
              <a:rPr lang="sr-Latn-RS" dirty="0" err="1">
                <a:latin typeface="Calibri" panose="020F0502020204030204" pitchFamily="34" charset="0"/>
                <a:cs typeface="Calibri" panose="020F0502020204030204" pitchFamily="34" charset="0"/>
                <a:hlinkClick r:id="rId11" tooltip="Understanding data-oriented design for entity component systems - Unity at GDC 2019"/>
              </a:rPr>
              <a:t>entity</a:t>
            </a:r>
            <a:r>
              <a:rPr lang="sr-Latn-RS" dirty="0">
                <a:latin typeface="Calibri" panose="020F0502020204030204" pitchFamily="34" charset="0"/>
                <a:cs typeface="Calibri" panose="020F0502020204030204" pitchFamily="34" charset="0"/>
                <a:hlinkClick r:id="rId11" tooltip="Understanding data-oriented design for entity component systems - Unity at GDC 2019"/>
              </a:rPr>
              <a:t> </a:t>
            </a:r>
            <a:r>
              <a:rPr lang="sr-Latn-RS" dirty="0" err="1">
                <a:latin typeface="Calibri" panose="020F0502020204030204" pitchFamily="34" charset="0"/>
                <a:cs typeface="Calibri" panose="020F0502020204030204" pitchFamily="34" charset="0"/>
                <a:hlinkClick r:id="rId11" tooltip="Understanding data-oriented design for entity component systems - Unity at GDC 2019"/>
              </a:rPr>
              <a:t>component</a:t>
            </a:r>
            <a:r>
              <a:rPr lang="sr-Latn-RS" dirty="0">
                <a:latin typeface="Calibri" panose="020F0502020204030204" pitchFamily="34" charset="0"/>
                <a:cs typeface="Calibri" panose="020F0502020204030204" pitchFamily="34" charset="0"/>
                <a:hlinkClick r:id="rId11" tooltip="Understanding data-oriented design for entity component systems - Unity at GDC 2019"/>
              </a:rPr>
              <a:t> </a:t>
            </a:r>
            <a:r>
              <a:rPr lang="sr-Latn-RS" dirty="0" err="1">
                <a:latin typeface="Calibri" panose="020F0502020204030204" pitchFamily="34" charset="0"/>
                <a:cs typeface="Calibri" panose="020F0502020204030204" pitchFamily="34" charset="0"/>
                <a:hlinkClick r:id="rId11" tooltip="Understanding data-oriented design for entity component systems - Unity at GDC 2019"/>
              </a:rPr>
              <a:t>systems</a:t>
            </a:r>
            <a:r>
              <a:rPr lang="sr-Latn-RS" dirty="0">
                <a:latin typeface="Calibri" panose="020F0502020204030204" pitchFamily="34" charset="0"/>
                <a:cs typeface="Calibri" panose="020F0502020204030204" pitchFamily="34" charset="0"/>
                <a:hlinkClick r:id="rId11" tooltip="Understanding data-oriented design for entity component systems - Unity at GDC 2019"/>
              </a:rPr>
              <a:t> - </a:t>
            </a:r>
            <a:r>
              <a:rPr lang="sr-Latn-RS" dirty="0" err="1">
                <a:latin typeface="Calibri" panose="020F0502020204030204" pitchFamily="34" charset="0"/>
                <a:cs typeface="Calibri" panose="020F0502020204030204" pitchFamily="34" charset="0"/>
                <a:hlinkClick r:id="rId11" tooltip="Understanding data-oriented design for entity component systems - Unity at GDC 2019"/>
              </a:rPr>
              <a:t>Unity</a:t>
            </a:r>
            <a:r>
              <a:rPr lang="sr-Latn-RS" dirty="0">
                <a:latin typeface="Calibri" panose="020F0502020204030204" pitchFamily="34" charset="0"/>
                <a:cs typeface="Calibri" panose="020F0502020204030204" pitchFamily="34" charset="0"/>
                <a:hlinkClick r:id="rId11" tooltip="Understanding data-oriented design for entity component systems - Unity at GDC 2019"/>
              </a:rPr>
              <a:t> at GDC 2019</a:t>
            </a:r>
            <a:endParaRPr lang="sr-Latn-R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hlinkClick r:id="rId12"/>
              </a:rPr>
              <a:t>Amethyst Specs - Parallel ECS written in Rust</a:t>
            </a:r>
            <a:r>
              <a:rPr lang="sr-Latn-RS"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289636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124007E-BA57-41B2-8C6B-5E99927F2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53812F-9675-41D3-B1FD-4E26DFB2520F}"/>
              </a:ext>
            </a:extLst>
          </p:cNvPr>
          <p:cNvSpPr>
            <a:spLocks noGrp="1"/>
          </p:cNvSpPr>
          <p:nvPr>
            <p:ph type="title"/>
          </p:nvPr>
        </p:nvSpPr>
        <p:spPr>
          <a:xfrm>
            <a:off x="5179157" y="1099456"/>
            <a:ext cx="6243636" cy="4625558"/>
          </a:xfrm>
          <a:effectLst/>
        </p:spPr>
        <p:txBody>
          <a:bodyPr vert="horz" lIns="91440" tIns="45720" rIns="91440" bIns="45720" rtlCol="0" anchor="ctr">
            <a:normAutofit/>
          </a:bodyPr>
          <a:lstStyle/>
          <a:p>
            <a:pPr algn="l"/>
            <a:r>
              <a:rPr lang="en-US" sz="5400" dirty="0" err="1">
                <a:solidFill>
                  <a:schemeClr val="tx1"/>
                </a:solidFill>
                <a:latin typeface="Calibri" panose="020F0502020204030204" pitchFamily="34" charset="0"/>
                <a:cs typeface="Calibri" panose="020F0502020204030204" pitchFamily="34" charset="0"/>
              </a:rPr>
              <a:t>Naš</a:t>
            </a:r>
            <a:r>
              <a:rPr lang="en-US" sz="5400" dirty="0">
                <a:solidFill>
                  <a:schemeClr val="tx1"/>
                </a:solidFill>
                <a:latin typeface="Calibri" panose="020F0502020204030204" pitchFamily="34" charset="0"/>
                <a:cs typeface="Calibri" panose="020F0502020204030204" pitchFamily="34" charset="0"/>
              </a:rPr>
              <a:t> ECS</a:t>
            </a:r>
          </a:p>
        </p:txBody>
      </p:sp>
      <p:sp>
        <p:nvSpPr>
          <p:cNvPr id="18" name="Rectangle 17">
            <a:extLst>
              <a:ext uri="{FF2B5EF4-FFF2-40B4-BE49-F238E27FC236}">
                <a16:creationId xmlns:a16="http://schemas.microsoft.com/office/drawing/2014/main" id="{DE118816-C01D-462E-B0B0-777C21EF6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2">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0" name="Rectangle 19">
            <a:extLst>
              <a:ext uri="{FF2B5EF4-FFF2-40B4-BE49-F238E27FC236}">
                <a16:creationId xmlns:a16="http://schemas.microsoft.com/office/drawing/2014/main" id="{255D0BF7-94F4-4437-A2B2-87BAFF86D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bg2">
              <a:lumMod val="75000"/>
              <a:lumOff val="2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3413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FFAE8-3A82-492C-BF83-0B314FD5B7F8}"/>
              </a:ext>
            </a:extLst>
          </p:cNvPr>
          <p:cNvSpPr>
            <a:spLocks noGrp="1"/>
          </p:cNvSpPr>
          <p:nvPr>
            <p:ph type="title"/>
          </p:nvPr>
        </p:nvSpPr>
        <p:spPr/>
        <p:txBody>
          <a:bodyPr/>
          <a:lstStyle/>
          <a:p>
            <a:r>
              <a:rPr lang="sr-Latn-RS" dirty="0" err="1">
                <a:latin typeface="Calibri" panose="020F0502020204030204" pitchFamily="34" charset="0"/>
                <a:cs typeface="Calibri" panose="020F0502020204030204" pitchFamily="34" charset="0"/>
              </a:rPr>
              <a:t>Component</a:t>
            </a:r>
            <a:endParaRPr lang="sr-Latn-RS" dirty="0">
              <a:latin typeface="Calibri" panose="020F0502020204030204" pitchFamily="34" charset="0"/>
              <a:cs typeface="Calibri" panose="020F0502020204030204" pitchFamily="34" charset="0"/>
            </a:endParaRPr>
          </a:p>
        </p:txBody>
      </p:sp>
      <p:pic>
        <p:nvPicPr>
          <p:cNvPr id="4" name="Content Placeholder 3">
            <a:extLst>
              <a:ext uri="{FF2B5EF4-FFF2-40B4-BE49-F238E27FC236}">
                <a16:creationId xmlns:a16="http://schemas.microsoft.com/office/drawing/2014/main" id="{ED4A9721-B642-4121-8D46-A5380AE20019}"/>
              </a:ext>
            </a:extLst>
          </p:cNvPr>
          <p:cNvPicPr>
            <a:picLocks noGrp="1" noChangeAspect="1"/>
          </p:cNvPicPr>
          <p:nvPr>
            <p:ph idx="1"/>
          </p:nvPr>
        </p:nvPicPr>
        <p:blipFill>
          <a:blip r:embed="rId2"/>
          <a:stretch>
            <a:fillRect/>
          </a:stretch>
        </p:blipFill>
        <p:spPr>
          <a:xfrm>
            <a:off x="2507752" y="1846848"/>
            <a:ext cx="7176495" cy="4165285"/>
          </a:xfrm>
          <a:prstGeom prst="rect">
            <a:avLst/>
          </a:prstGeom>
        </p:spPr>
      </p:pic>
    </p:spTree>
    <p:extLst>
      <p:ext uri="{BB962C8B-B14F-4D97-AF65-F5344CB8AC3E}">
        <p14:creationId xmlns:p14="http://schemas.microsoft.com/office/powerpoint/2010/main" val="18076439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C4489-2EA0-427C-B7EB-70DA5AD25AF8}"/>
              </a:ext>
            </a:extLst>
          </p:cNvPr>
          <p:cNvSpPr>
            <a:spLocks noGrp="1"/>
          </p:cNvSpPr>
          <p:nvPr>
            <p:ph type="title"/>
          </p:nvPr>
        </p:nvSpPr>
        <p:spPr/>
        <p:txBody>
          <a:bodyPr/>
          <a:lstStyle/>
          <a:p>
            <a:r>
              <a:rPr lang="sr-Latn-RS" dirty="0" err="1">
                <a:latin typeface="Calibri" panose="020F0502020204030204" pitchFamily="34" charset="0"/>
                <a:cs typeface="Calibri" panose="020F0502020204030204" pitchFamily="34" charset="0"/>
              </a:rPr>
              <a:t>Entity</a:t>
            </a:r>
            <a:endParaRPr lang="sr-Latn-RS" dirty="0">
              <a:latin typeface="Calibri" panose="020F0502020204030204" pitchFamily="34" charset="0"/>
              <a:cs typeface="Calibri" panose="020F0502020204030204" pitchFamily="34" charset="0"/>
            </a:endParaRPr>
          </a:p>
        </p:txBody>
      </p:sp>
      <p:pic>
        <p:nvPicPr>
          <p:cNvPr id="4" name="Content Placeholder 3">
            <a:extLst>
              <a:ext uri="{FF2B5EF4-FFF2-40B4-BE49-F238E27FC236}">
                <a16:creationId xmlns:a16="http://schemas.microsoft.com/office/drawing/2014/main" id="{F801D96E-040D-4D22-94F0-811B80D7D352}"/>
              </a:ext>
            </a:extLst>
          </p:cNvPr>
          <p:cNvPicPr>
            <a:picLocks noGrp="1" noChangeAspect="1"/>
          </p:cNvPicPr>
          <p:nvPr>
            <p:ph idx="1"/>
          </p:nvPr>
        </p:nvPicPr>
        <p:blipFill>
          <a:blip r:embed="rId2"/>
          <a:stretch>
            <a:fillRect/>
          </a:stretch>
        </p:blipFill>
        <p:spPr>
          <a:xfrm>
            <a:off x="2822611" y="2253639"/>
            <a:ext cx="6546778" cy="3187041"/>
          </a:xfrm>
          <a:prstGeom prst="rect">
            <a:avLst/>
          </a:prstGeom>
        </p:spPr>
      </p:pic>
    </p:spTree>
    <p:extLst>
      <p:ext uri="{BB962C8B-B14F-4D97-AF65-F5344CB8AC3E}">
        <p14:creationId xmlns:p14="http://schemas.microsoft.com/office/powerpoint/2010/main" val="594909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F8AF3-07BF-4A7C-AB61-5C93520BAE43}"/>
              </a:ext>
            </a:extLst>
          </p:cNvPr>
          <p:cNvSpPr>
            <a:spLocks noGrp="1"/>
          </p:cNvSpPr>
          <p:nvPr>
            <p:ph type="title"/>
          </p:nvPr>
        </p:nvSpPr>
        <p:spPr/>
        <p:txBody>
          <a:bodyPr/>
          <a:lstStyle/>
          <a:p>
            <a:r>
              <a:rPr lang="sr-Latn-RS" dirty="0" err="1">
                <a:latin typeface="Calibri" panose="020F0502020204030204" pitchFamily="34" charset="0"/>
                <a:cs typeface="Calibri" panose="020F0502020204030204" pitchFamily="34" charset="0"/>
              </a:rPr>
              <a:t>Entity</a:t>
            </a:r>
            <a:r>
              <a:rPr lang="sr-Latn-RS" dirty="0">
                <a:latin typeface="Calibri" panose="020F0502020204030204" pitchFamily="34" charset="0"/>
                <a:cs typeface="Calibri" panose="020F0502020204030204" pitchFamily="34" charset="0"/>
              </a:rPr>
              <a:t>::</a:t>
            </a:r>
            <a:r>
              <a:rPr lang="sr-Latn-RS" dirty="0" err="1">
                <a:latin typeface="Calibri" panose="020F0502020204030204" pitchFamily="34" charset="0"/>
                <a:cs typeface="Calibri" panose="020F0502020204030204" pitchFamily="34" charset="0"/>
              </a:rPr>
              <a:t>AddComponent</a:t>
            </a:r>
            <a:endParaRPr lang="sr-Latn-RS" dirty="0">
              <a:latin typeface="Calibri" panose="020F0502020204030204" pitchFamily="34" charset="0"/>
              <a:cs typeface="Calibri" panose="020F0502020204030204" pitchFamily="34" charset="0"/>
            </a:endParaRPr>
          </a:p>
        </p:txBody>
      </p:sp>
      <p:pic>
        <p:nvPicPr>
          <p:cNvPr id="4" name="Content Placeholder 3">
            <a:extLst>
              <a:ext uri="{FF2B5EF4-FFF2-40B4-BE49-F238E27FC236}">
                <a16:creationId xmlns:a16="http://schemas.microsoft.com/office/drawing/2014/main" id="{E548F1E9-1892-4A60-9B1A-A40401C0BCC2}"/>
              </a:ext>
            </a:extLst>
          </p:cNvPr>
          <p:cNvPicPr>
            <a:picLocks noGrp="1" noChangeAspect="1"/>
          </p:cNvPicPr>
          <p:nvPr>
            <p:ph idx="1"/>
          </p:nvPr>
        </p:nvPicPr>
        <p:blipFill>
          <a:blip r:embed="rId2"/>
          <a:stretch>
            <a:fillRect/>
          </a:stretch>
        </p:blipFill>
        <p:spPr>
          <a:xfrm>
            <a:off x="1089914" y="2485053"/>
            <a:ext cx="10002646" cy="2553056"/>
          </a:xfrm>
          <a:prstGeom prst="rect">
            <a:avLst/>
          </a:prstGeom>
        </p:spPr>
      </p:pic>
      <p:pic>
        <p:nvPicPr>
          <p:cNvPr id="6" name="Picture 5">
            <a:extLst>
              <a:ext uri="{FF2B5EF4-FFF2-40B4-BE49-F238E27FC236}">
                <a16:creationId xmlns:a16="http://schemas.microsoft.com/office/drawing/2014/main" id="{75C87472-C297-4F40-A76B-0E083D8E637F}"/>
              </a:ext>
            </a:extLst>
          </p:cNvPr>
          <p:cNvPicPr>
            <a:picLocks noChangeAspect="1"/>
          </p:cNvPicPr>
          <p:nvPr/>
        </p:nvPicPr>
        <p:blipFill>
          <a:blip r:embed="rId3"/>
          <a:stretch>
            <a:fillRect/>
          </a:stretch>
        </p:blipFill>
        <p:spPr>
          <a:xfrm>
            <a:off x="4247331" y="5472068"/>
            <a:ext cx="3686689" cy="638264"/>
          </a:xfrm>
          <a:prstGeom prst="rect">
            <a:avLst/>
          </a:prstGeom>
        </p:spPr>
      </p:pic>
    </p:spTree>
    <p:extLst>
      <p:ext uri="{BB962C8B-B14F-4D97-AF65-F5344CB8AC3E}">
        <p14:creationId xmlns:p14="http://schemas.microsoft.com/office/powerpoint/2010/main" val="261611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739C1-6E46-49E0-B12A-42E7A4BAD2B3}"/>
              </a:ext>
            </a:extLst>
          </p:cNvPr>
          <p:cNvSpPr>
            <a:spLocks noGrp="1"/>
          </p:cNvSpPr>
          <p:nvPr>
            <p:ph type="title"/>
          </p:nvPr>
        </p:nvSpPr>
        <p:spPr/>
        <p:txBody>
          <a:bodyPr/>
          <a:lstStyle/>
          <a:p>
            <a:r>
              <a:rPr lang="sr-Latn-RS" dirty="0" err="1">
                <a:latin typeface="Calibri" panose="020F0502020204030204" pitchFamily="34" charset="0"/>
                <a:cs typeface="Calibri" panose="020F0502020204030204" pitchFamily="34" charset="0"/>
              </a:rPr>
              <a:t>EntityManager</a:t>
            </a:r>
            <a:endParaRPr lang="sr-Latn-RS" dirty="0">
              <a:latin typeface="Calibri" panose="020F0502020204030204" pitchFamily="34" charset="0"/>
              <a:cs typeface="Calibri" panose="020F0502020204030204" pitchFamily="34" charset="0"/>
            </a:endParaRPr>
          </a:p>
        </p:txBody>
      </p:sp>
      <p:pic>
        <p:nvPicPr>
          <p:cNvPr id="4" name="Content Placeholder 3">
            <a:extLst>
              <a:ext uri="{FF2B5EF4-FFF2-40B4-BE49-F238E27FC236}">
                <a16:creationId xmlns:a16="http://schemas.microsoft.com/office/drawing/2014/main" id="{9CC40556-A2E8-46D7-926C-E5CFC3821D10}"/>
              </a:ext>
            </a:extLst>
          </p:cNvPr>
          <p:cNvPicPr>
            <a:picLocks noGrp="1" noChangeAspect="1"/>
          </p:cNvPicPr>
          <p:nvPr>
            <p:ph idx="1"/>
          </p:nvPr>
        </p:nvPicPr>
        <p:blipFill>
          <a:blip r:embed="rId2"/>
          <a:stretch>
            <a:fillRect/>
          </a:stretch>
        </p:blipFill>
        <p:spPr>
          <a:xfrm>
            <a:off x="4386024" y="3161422"/>
            <a:ext cx="3410426" cy="1200318"/>
          </a:xfrm>
          <a:prstGeom prst="rect">
            <a:avLst/>
          </a:prstGeom>
        </p:spPr>
      </p:pic>
    </p:spTree>
    <p:extLst>
      <p:ext uri="{BB962C8B-B14F-4D97-AF65-F5344CB8AC3E}">
        <p14:creationId xmlns:p14="http://schemas.microsoft.com/office/powerpoint/2010/main" val="1806447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C36C1-D297-423D-ADE0-5EDBA1B7905B}"/>
              </a:ext>
            </a:extLst>
          </p:cNvPr>
          <p:cNvSpPr>
            <a:spLocks noGrp="1"/>
          </p:cNvSpPr>
          <p:nvPr>
            <p:ph type="title"/>
          </p:nvPr>
        </p:nvSpPr>
        <p:spPr/>
        <p:txBody>
          <a:bodyPr>
            <a:normAutofit/>
          </a:bodyPr>
          <a:lstStyle/>
          <a:p>
            <a:r>
              <a:rPr lang="sr-Latn-RS" dirty="0" err="1">
                <a:latin typeface="Calibri" panose="020F0502020204030204" pitchFamily="34" charset="0"/>
                <a:cs typeface="Calibri" panose="020F0502020204030204" pitchFamily="34" charset="0"/>
              </a:rPr>
              <a:t>EntityManager</a:t>
            </a:r>
            <a:r>
              <a:rPr lang="sr-Latn-RS" dirty="0">
                <a:latin typeface="Calibri" panose="020F0502020204030204" pitchFamily="34" charset="0"/>
                <a:cs typeface="Calibri" panose="020F0502020204030204" pitchFamily="34" charset="0"/>
              </a:rPr>
              <a:t>::</a:t>
            </a:r>
            <a:r>
              <a:rPr lang="sr-Latn-RS" dirty="0" err="1">
                <a:latin typeface="Calibri" panose="020F0502020204030204" pitchFamily="34" charset="0"/>
                <a:cs typeface="Calibri" panose="020F0502020204030204" pitchFamily="34" charset="0"/>
              </a:rPr>
              <a:t>GetAllEntitiesWithComponents</a:t>
            </a:r>
            <a:endParaRPr lang="sr-Latn-RS" dirty="0">
              <a:latin typeface="Calibri" panose="020F0502020204030204" pitchFamily="34" charset="0"/>
              <a:cs typeface="Calibri" panose="020F0502020204030204" pitchFamily="34" charset="0"/>
            </a:endParaRPr>
          </a:p>
        </p:txBody>
      </p:sp>
      <p:pic>
        <p:nvPicPr>
          <p:cNvPr id="4" name="Content Placeholder 3">
            <a:extLst>
              <a:ext uri="{FF2B5EF4-FFF2-40B4-BE49-F238E27FC236}">
                <a16:creationId xmlns:a16="http://schemas.microsoft.com/office/drawing/2014/main" id="{945DD04B-C74A-4196-AD38-8FB87F9FB256}"/>
              </a:ext>
            </a:extLst>
          </p:cNvPr>
          <p:cNvPicPr>
            <a:picLocks noGrp="1" noChangeAspect="1"/>
          </p:cNvPicPr>
          <p:nvPr>
            <p:ph idx="1"/>
          </p:nvPr>
        </p:nvPicPr>
        <p:blipFill>
          <a:blip r:embed="rId2"/>
          <a:stretch>
            <a:fillRect/>
          </a:stretch>
        </p:blipFill>
        <p:spPr>
          <a:xfrm>
            <a:off x="1477470" y="1947872"/>
            <a:ext cx="4361746" cy="2962256"/>
          </a:xfrm>
          <a:prstGeom prst="rect">
            <a:avLst/>
          </a:prstGeom>
        </p:spPr>
      </p:pic>
      <p:pic>
        <p:nvPicPr>
          <p:cNvPr id="5" name="Picture 4">
            <a:extLst>
              <a:ext uri="{FF2B5EF4-FFF2-40B4-BE49-F238E27FC236}">
                <a16:creationId xmlns:a16="http://schemas.microsoft.com/office/drawing/2014/main" id="{4ECE0EFE-20FC-47E3-AD79-2ABB9BA8EBE8}"/>
              </a:ext>
            </a:extLst>
          </p:cNvPr>
          <p:cNvPicPr>
            <a:picLocks noChangeAspect="1"/>
          </p:cNvPicPr>
          <p:nvPr/>
        </p:nvPicPr>
        <p:blipFill>
          <a:blip r:embed="rId3"/>
          <a:stretch>
            <a:fillRect/>
          </a:stretch>
        </p:blipFill>
        <p:spPr>
          <a:xfrm>
            <a:off x="7313630" y="2595446"/>
            <a:ext cx="3400900" cy="1667108"/>
          </a:xfrm>
          <a:prstGeom prst="rect">
            <a:avLst/>
          </a:prstGeom>
        </p:spPr>
      </p:pic>
      <p:pic>
        <p:nvPicPr>
          <p:cNvPr id="6" name="Picture 5">
            <a:extLst>
              <a:ext uri="{FF2B5EF4-FFF2-40B4-BE49-F238E27FC236}">
                <a16:creationId xmlns:a16="http://schemas.microsoft.com/office/drawing/2014/main" id="{0130BAF0-7390-46AB-B48D-921627755105}"/>
              </a:ext>
            </a:extLst>
          </p:cNvPr>
          <p:cNvPicPr>
            <a:picLocks noChangeAspect="1"/>
          </p:cNvPicPr>
          <p:nvPr/>
        </p:nvPicPr>
        <p:blipFill>
          <a:blip r:embed="rId4"/>
          <a:stretch>
            <a:fillRect/>
          </a:stretch>
        </p:blipFill>
        <p:spPr>
          <a:xfrm>
            <a:off x="2565934" y="5410083"/>
            <a:ext cx="7049484" cy="838317"/>
          </a:xfrm>
          <a:prstGeom prst="rect">
            <a:avLst/>
          </a:prstGeom>
        </p:spPr>
      </p:pic>
    </p:spTree>
    <p:extLst>
      <p:ext uri="{BB962C8B-B14F-4D97-AF65-F5344CB8AC3E}">
        <p14:creationId xmlns:p14="http://schemas.microsoft.com/office/powerpoint/2010/main" val="406027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45130-B9C7-4C41-9C63-5143948179F7}"/>
              </a:ext>
            </a:extLst>
          </p:cNvPr>
          <p:cNvSpPr>
            <a:spLocks noGrp="1"/>
          </p:cNvSpPr>
          <p:nvPr>
            <p:ph type="title"/>
          </p:nvPr>
        </p:nvSpPr>
        <p:spPr/>
        <p:txBody>
          <a:bodyPr/>
          <a:lstStyle/>
          <a:p>
            <a:r>
              <a:rPr lang="sr-Latn-RS" dirty="0" err="1">
                <a:latin typeface="Calibri" panose="020F0502020204030204" pitchFamily="34" charset="0"/>
                <a:cs typeface="Calibri" panose="020F0502020204030204" pitchFamily="34" charset="0"/>
              </a:rPr>
              <a:t>Linearn</a:t>
            </a:r>
            <a:r>
              <a:rPr lang="sr-Latn-RS" dirty="0">
                <a:latin typeface="Calibri" panose="020F0502020204030204" pitchFamily="34" charset="0"/>
                <a:cs typeface="Calibri" panose="020F0502020204030204" pitchFamily="34" charset="0"/>
              </a:rPr>
              <a:t> algebra u C++</a:t>
            </a:r>
          </a:p>
        </p:txBody>
      </p:sp>
      <p:sp>
        <p:nvSpPr>
          <p:cNvPr id="3" name="Content Placeholder 2">
            <a:extLst>
              <a:ext uri="{FF2B5EF4-FFF2-40B4-BE49-F238E27FC236}">
                <a16:creationId xmlns:a16="http://schemas.microsoft.com/office/drawing/2014/main" id="{EABCAD2C-63AC-42E6-87BB-E99E5E88B35E}"/>
              </a:ext>
            </a:extLst>
          </p:cNvPr>
          <p:cNvSpPr>
            <a:spLocks noGrp="1"/>
          </p:cNvSpPr>
          <p:nvPr>
            <p:ph idx="1"/>
          </p:nvPr>
        </p:nvSpPr>
        <p:spPr/>
        <p:txBody>
          <a:bodyPr/>
          <a:lstStyle/>
          <a:p>
            <a:r>
              <a:rPr lang="sr-Latn-RS" dirty="0">
                <a:latin typeface="Calibri" panose="020F0502020204030204" pitchFamily="34" charset="0"/>
                <a:cs typeface="Calibri" panose="020F0502020204030204" pitchFamily="34" charset="0"/>
              </a:rPr>
              <a:t>Ne postoji u standardu</a:t>
            </a:r>
          </a:p>
          <a:p>
            <a:endParaRPr lang="sr-Latn-RS" dirty="0">
              <a:latin typeface="Calibri" panose="020F0502020204030204" pitchFamily="34" charset="0"/>
              <a:cs typeface="Calibri" panose="020F0502020204030204" pitchFamily="34" charset="0"/>
            </a:endParaRPr>
          </a:p>
          <a:p>
            <a:endParaRPr lang="sr-Latn-RS" dirty="0">
              <a:latin typeface="Calibri" panose="020F0502020204030204" pitchFamily="34" charset="0"/>
              <a:cs typeface="Calibri" panose="020F0502020204030204" pitchFamily="34" charset="0"/>
            </a:endParaRPr>
          </a:p>
          <a:p>
            <a:r>
              <a:rPr lang="sr-Latn-RS" dirty="0" err="1">
                <a:latin typeface="Calibri" panose="020F0502020204030204" pitchFamily="34" charset="0"/>
                <a:cs typeface="Calibri" panose="020F0502020204030204" pitchFamily="34" charset="0"/>
              </a:rPr>
              <a:t>Linear</a:t>
            </a:r>
            <a:r>
              <a:rPr lang="sr-Latn-RS" dirty="0">
                <a:latin typeface="Calibri" panose="020F0502020204030204" pitchFamily="34" charset="0"/>
                <a:cs typeface="Calibri" panose="020F0502020204030204" pitchFamily="34" charset="0"/>
              </a:rPr>
              <a:t> algebra </a:t>
            </a:r>
            <a:r>
              <a:rPr lang="sr-Latn-RS" dirty="0" err="1">
                <a:latin typeface="Calibri" panose="020F0502020204030204" pitchFamily="34" charset="0"/>
                <a:cs typeface="Calibri" panose="020F0502020204030204" pitchFamily="34" charset="0"/>
              </a:rPr>
              <a:t>proposal</a:t>
            </a:r>
            <a:r>
              <a:rPr lang="sr-Latn-RS" dirty="0">
                <a:latin typeface="Calibri" panose="020F0502020204030204" pitchFamily="34" charset="0"/>
                <a:cs typeface="Calibri" panose="020F0502020204030204" pitchFamily="34" charset="0"/>
              </a:rPr>
              <a:t>: </a:t>
            </a:r>
            <a:r>
              <a:rPr lang="sr-Latn-RS" dirty="0">
                <a:latin typeface="Calibri" panose="020F0502020204030204" pitchFamily="34" charset="0"/>
                <a:cs typeface="Calibri" panose="020F0502020204030204" pitchFamily="34" charset="0"/>
                <a:hlinkClick r:id="rId3"/>
              </a:rPr>
              <a:t>http://www.open-std.org/jtc1/sc22/wg21/docs/papers/2019/p1385r1.html</a:t>
            </a:r>
            <a:r>
              <a:rPr lang="sr-Latn-RS" dirty="0">
                <a:latin typeface="Calibri" panose="020F0502020204030204" pitchFamily="34" charset="0"/>
                <a:cs typeface="Calibri" panose="020F0502020204030204" pitchFamily="34" charset="0"/>
              </a:rPr>
              <a:t> - Možda u C++23</a:t>
            </a:r>
          </a:p>
          <a:p>
            <a:endParaRPr lang="sr-Latn-RS" dirty="0">
              <a:latin typeface="Calibri" panose="020F0502020204030204" pitchFamily="34" charset="0"/>
              <a:cs typeface="Calibri" panose="020F0502020204030204" pitchFamily="34" charset="0"/>
            </a:endParaRPr>
          </a:p>
          <a:p>
            <a:endParaRPr lang="sr-Latn-R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U međuvremenu, biblioteke</a:t>
            </a:r>
          </a:p>
          <a:p>
            <a:pPr lvl="1"/>
            <a:r>
              <a:rPr lang="sr-Latn-RS" dirty="0" err="1">
                <a:latin typeface="Calibri" panose="020F0502020204030204" pitchFamily="34" charset="0"/>
                <a:cs typeface="Calibri" panose="020F0502020204030204" pitchFamily="34" charset="0"/>
              </a:rPr>
              <a:t>glm</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eigen</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hlsl</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uBLAS</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etl</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blaze</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Armadillo</a:t>
            </a:r>
            <a:endParaRPr lang="sr-Latn-R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10674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45130-B9C7-4C41-9C63-5143948179F7}"/>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GLM</a:t>
            </a:r>
          </a:p>
        </p:txBody>
      </p:sp>
      <p:sp>
        <p:nvSpPr>
          <p:cNvPr id="3" name="Content Placeholder 2">
            <a:extLst>
              <a:ext uri="{FF2B5EF4-FFF2-40B4-BE49-F238E27FC236}">
                <a16:creationId xmlns:a16="http://schemas.microsoft.com/office/drawing/2014/main" id="{EABCAD2C-63AC-42E6-87BB-E99E5E88B35E}"/>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OpenGL Mathematics (GLM) is a header only C++ mathematics library for graphics software based on the OpenGL Shading Language (GLSL) specifications. </a:t>
            </a:r>
            <a:endParaRPr lang="sr-Latn-RS" dirty="0">
              <a:latin typeface="Calibri" panose="020F0502020204030204" pitchFamily="34" charset="0"/>
              <a:cs typeface="Calibri" panose="020F0502020204030204" pitchFamily="34" charset="0"/>
            </a:endParaRPr>
          </a:p>
          <a:p>
            <a:endParaRPr lang="sr-Latn-R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GLM provides classes and functions designed and implemented with the same naming conventions and functionalities than GLSL so that anyone who knows GLSL, can use GLM as well in C++. </a:t>
            </a:r>
            <a:endParaRPr lang="sr-Latn-RS" dirty="0">
              <a:latin typeface="Calibri" panose="020F0502020204030204" pitchFamily="34" charset="0"/>
              <a:cs typeface="Calibri" panose="020F0502020204030204" pitchFamily="34" charset="0"/>
            </a:endParaRPr>
          </a:p>
          <a:p>
            <a:endParaRPr lang="sr-Latn-RS" dirty="0">
              <a:latin typeface="Calibri" panose="020F0502020204030204" pitchFamily="34" charset="0"/>
              <a:cs typeface="Calibri" panose="020F0502020204030204" pitchFamily="34" charset="0"/>
            </a:endParaRPr>
          </a:p>
          <a:p>
            <a:r>
              <a:rPr lang="sr-Latn-RS" dirty="0" err="1">
                <a:latin typeface="Calibri" panose="020F0502020204030204" pitchFamily="34" charset="0"/>
                <a:cs typeface="Calibri" panose="020F0502020204030204" pitchFamily="34" charset="0"/>
              </a:rPr>
              <a:t>Used</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by</a:t>
            </a:r>
            <a:r>
              <a:rPr lang="sr-Latn-RS"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including the </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glm</a:t>
            </a:r>
            <a:r>
              <a:rPr lang="en-US" dirty="0">
                <a:latin typeface="Courier New" panose="02070309020205020404" pitchFamily="49" charset="0"/>
                <a:cs typeface="Courier New" panose="02070309020205020404" pitchFamily="49" charset="0"/>
              </a:rPr>
              <a:t>/glm.hpp&gt; </a:t>
            </a:r>
            <a:r>
              <a:rPr lang="en-US" dirty="0">
                <a:latin typeface="Calibri" panose="020F0502020204030204" pitchFamily="34" charset="0"/>
                <a:cs typeface="Calibri" panose="020F0502020204030204" pitchFamily="34" charset="0"/>
              </a:rPr>
              <a:t>header</a:t>
            </a:r>
          </a:p>
          <a:p>
            <a:endParaRPr lang="sr-Latn-R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70256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B3F35-DE1E-4270-94F2-EC021B503D88}"/>
              </a:ext>
            </a:extLst>
          </p:cNvPr>
          <p:cNvSpPr>
            <a:spLocks noGrp="1"/>
          </p:cNvSpPr>
          <p:nvPr>
            <p:ph type="title"/>
          </p:nvPr>
        </p:nvSpPr>
        <p:spPr/>
        <p:txBody>
          <a:bodyPr/>
          <a:lstStyle/>
          <a:p>
            <a:r>
              <a:rPr lang="sr-Latn-RS" dirty="0" err="1">
                <a:latin typeface="Calibri" panose="020F0502020204030204" pitchFamily="34" charset="0"/>
                <a:cs typeface="Calibri" panose="020F0502020204030204" pitchFamily="34" charset="0"/>
              </a:rPr>
              <a:t>Entity</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Component</a:t>
            </a:r>
            <a:r>
              <a:rPr lang="sr-Latn-RS" dirty="0">
                <a:latin typeface="Calibri" panose="020F0502020204030204" pitchFamily="34" charset="0"/>
                <a:cs typeface="Calibri" panose="020F0502020204030204" pitchFamily="34" charset="0"/>
              </a:rPr>
              <a:t> </a:t>
            </a:r>
            <a:r>
              <a:rPr lang="sr-Latn-RS" dirty="0" err="1">
                <a:latin typeface="Calibri" panose="020F0502020204030204" pitchFamily="34" charset="0"/>
                <a:cs typeface="Calibri" panose="020F0502020204030204" pitchFamily="34" charset="0"/>
              </a:rPr>
              <a:t>System</a:t>
            </a:r>
            <a:endParaRPr lang="sr-Latn-RS" dirty="0"/>
          </a:p>
        </p:txBody>
      </p:sp>
      <p:sp>
        <p:nvSpPr>
          <p:cNvPr id="3" name="Content Placeholder 2">
            <a:extLst>
              <a:ext uri="{FF2B5EF4-FFF2-40B4-BE49-F238E27FC236}">
                <a16:creationId xmlns:a16="http://schemas.microsoft.com/office/drawing/2014/main" id="{401B6F5F-CE32-4AEA-852F-3DF28FEDA771}"/>
              </a:ext>
            </a:extLst>
          </p:cNvPr>
          <p:cNvSpPr>
            <a:spLocks noGrp="1"/>
          </p:cNvSpPr>
          <p:nvPr>
            <p:ph idx="1"/>
          </p:nvPr>
        </p:nvSpPr>
        <p:spPr>
          <a:xfrm>
            <a:off x="913795" y="1732449"/>
            <a:ext cx="10353762" cy="4640642"/>
          </a:xfrm>
        </p:spPr>
        <p:txBody>
          <a:bodyPr/>
          <a:lstStyle/>
          <a:p>
            <a:r>
              <a:rPr lang="sr-Latn-RS" dirty="0">
                <a:latin typeface="Calibri" panose="020F0502020204030204" pitchFamily="34" charset="0"/>
                <a:cs typeface="Calibri" panose="020F0502020204030204" pitchFamily="34" charset="0"/>
              </a:rPr>
              <a:t>Šta je Entitet?</a:t>
            </a:r>
          </a:p>
        </p:txBody>
      </p:sp>
      <p:pic>
        <p:nvPicPr>
          <p:cNvPr id="4" name="Picture 3">
            <a:extLst>
              <a:ext uri="{FF2B5EF4-FFF2-40B4-BE49-F238E27FC236}">
                <a16:creationId xmlns:a16="http://schemas.microsoft.com/office/drawing/2014/main" id="{BD7A0DCE-E828-418F-A7B3-418614BFC4FE}"/>
              </a:ext>
            </a:extLst>
          </p:cNvPr>
          <p:cNvPicPr>
            <a:picLocks noChangeAspect="1"/>
          </p:cNvPicPr>
          <p:nvPr/>
        </p:nvPicPr>
        <p:blipFill>
          <a:blip r:embed="rId3"/>
          <a:stretch>
            <a:fillRect/>
          </a:stretch>
        </p:blipFill>
        <p:spPr>
          <a:xfrm>
            <a:off x="2093334" y="2190077"/>
            <a:ext cx="1994364" cy="2477846"/>
          </a:xfrm>
          <a:prstGeom prst="rect">
            <a:avLst/>
          </a:prstGeom>
        </p:spPr>
      </p:pic>
      <p:pic>
        <p:nvPicPr>
          <p:cNvPr id="5" name="Picture 4">
            <a:extLst>
              <a:ext uri="{FF2B5EF4-FFF2-40B4-BE49-F238E27FC236}">
                <a16:creationId xmlns:a16="http://schemas.microsoft.com/office/drawing/2014/main" id="{5CDC1301-9051-4B12-9318-2AA390039C08}"/>
              </a:ext>
            </a:extLst>
          </p:cNvPr>
          <p:cNvPicPr>
            <a:picLocks noChangeAspect="1"/>
          </p:cNvPicPr>
          <p:nvPr/>
        </p:nvPicPr>
        <p:blipFill>
          <a:blip r:embed="rId4"/>
          <a:stretch>
            <a:fillRect/>
          </a:stretch>
        </p:blipFill>
        <p:spPr>
          <a:xfrm>
            <a:off x="5964484" y="2190077"/>
            <a:ext cx="3772756" cy="1178091"/>
          </a:xfrm>
          <a:prstGeom prst="rect">
            <a:avLst/>
          </a:prstGeom>
        </p:spPr>
      </p:pic>
      <p:pic>
        <p:nvPicPr>
          <p:cNvPr id="8" name="Picture 7">
            <a:extLst>
              <a:ext uri="{FF2B5EF4-FFF2-40B4-BE49-F238E27FC236}">
                <a16:creationId xmlns:a16="http://schemas.microsoft.com/office/drawing/2014/main" id="{C49F5D9D-8196-4F55-BCAF-8905C57660C2}"/>
              </a:ext>
            </a:extLst>
          </p:cNvPr>
          <p:cNvPicPr>
            <a:picLocks noChangeAspect="1"/>
          </p:cNvPicPr>
          <p:nvPr/>
        </p:nvPicPr>
        <p:blipFill>
          <a:blip r:embed="rId5"/>
          <a:stretch>
            <a:fillRect/>
          </a:stretch>
        </p:blipFill>
        <p:spPr>
          <a:xfrm>
            <a:off x="4116272" y="2190077"/>
            <a:ext cx="1825403" cy="4005122"/>
          </a:xfrm>
          <a:prstGeom prst="rect">
            <a:avLst/>
          </a:prstGeom>
        </p:spPr>
      </p:pic>
      <p:pic>
        <p:nvPicPr>
          <p:cNvPr id="12" name="Picture 11" descr="A close up of a sign&#10;&#10;Description automatically generated">
            <a:extLst>
              <a:ext uri="{FF2B5EF4-FFF2-40B4-BE49-F238E27FC236}">
                <a16:creationId xmlns:a16="http://schemas.microsoft.com/office/drawing/2014/main" id="{4D5AC421-474B-4A87-B8D1-51A29CF24DC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42630" y="4209106"/>
            <a:ext cx="2928585" cy="1832890"/>
          </a:xfrm>
          <a:prstGeom prst="rect">
            <a:avLst/>
          </a:prstGeom>
        </p:spPr>
      </p:pic>
      <p:pic>
        <p:nvPicPr>
          <p:cNvPr id="14" name="Picture 13" descr="A picture containing drawing, clock&#10;&#10;Description automatically generated">
            <a:extLst>
              <a:ext uri="{FF2B5EF4-FFF2-40B4-BE49-F238E27FC236}">
                <a16:creationId xmlns:a16="http://schemas.microsoft.com/office/drawing/2014/main" id="{856A2DDD-96B5-4B30-A3E4-F1FF43C8367B}"/>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596150" y="1982847"/>
            <a:ext cx="2477847" cy="2477847"/>
          </a:xfrm>
          <a:prstGeom prst="rect">
            <a:avLst/>
          </a:prstGeom>
        </p:spPr>
      </p:pic>
      <p:pic>
        <p:nvPicPr>
          <p:cNvPr id="15" name="Picture 14">
            <a:extLst>
              <a:ext uri="{FF2B5EF4-FFF2-40B4-BE49-F238E27FC236}">
                <a16:creationId xmlns:a16="http://schemas.microsoft.com/office/drawing/2014/main" id="{B141F544-F0E9-4EFB-ABC9-8516F7A98F7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4420" b="89503" l="9494" r="94304">
                        <a14:foregroundMark x1="37342" y1="29282" x2="37342" y2="29282"/>
                        <a14:foregroundMark x1="38608" y1="24309" x2="58228" y2="33149"/>
                        <a14:foregroundMark x1="88608" y1="38122" x2="77848" y2="27624"/>
                        <a14:foregroundMark x1="65190" y1="8287" x2="47468" y2="4972"/>
                        <a14:foregroundMark x1="93038" y1="46961" x2="94304" y2="45856"/>
                        <a14:backgroundMark x1="46835" y1="3315" x2="46835" y2="3315"/>
                        <a14:backgroundMark x1="48101" y1="4420" x2="48101" y2="4420"/>
                      </a14:backgroundRemoval>
                    </a14:imgEffect>
                  </a14:imgLayer>
                </a14:imgProps>
              </a:ext>
            </a:extLst>
          </a:blip>
          <a:stretch>
            <a:fillRect/>
          </a:stretch>
        </p:blipFill>
        <p:spPr>
          <a:xfrm>
            <a:off x="257070" y="2328504"/>
            <a:ext cx="1505160" cy="1724266"/>
          </a:xfrm>
          <a:prstGeom prst="rect">
            <a:avLst/>
          </a:prstGeom>
        </p:spPr>
      </p:pic>
      <p:pic>
        <p:nvPicPr>
          <p:cNvPr id="21" name="Picture 20" descr="A close up of a logo&#10;&#10;Description automatically generated">
            <a:extLst>
              <a:ext uri="{FF2B5EF4-FFF2-40B4-BE49-F238E27FC236}">
                <a16:creationId xmlns:a16="http://schemas.microsoft.com/office/drawing/2014/main" id="{D45BB353-2C28-4082-9852-C822E7D45E9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73341" y="3630444"/>
            <a:ext cx="2381250" cy="2809875"/>
          </a:xfrm>
          <a:prstGeom prst="rect">
            <a:avLst/>
          </a:prstGeom>
        </p:spPr>
      </p:pic>
      <p:pic>
        <p:nvPicPr>
          <p:cNvPr id="27" name="Picture 26" descr="A picture containing grass, building, table, toy&#10;&#10;Description automatically generated">
            <a:extLst>
              <a:ext uri="{FF2B5EF4-FFF2-40B4-BE49-F238E27FC236}">
                <a16:creationId xmlns:a16="http://schemas.microsoft.com/office/drawing/2014/main" id="{5C121CD7-0EA2-45D3-B9C8-DA1869A8F891}"/>
              </a:ext>
            </a:extLst>
          </p:cNvPr>
          <p:cNvPicPr>
            <a:picLocks noChangeAspect="1"/>
          </p:cNvPicPr>
          <p:nvPr/>
        </p:nvPicPr>
        <p:blipFill rotWithShape="1">
          <a:blip r:embed="rId13">
            <a:extLst>
              <a:ext uri="{28A0092B-C50C-407E-A947-70E740481C1C}">
                <a14:useLocalDpi xmlns:a14="http://schemas.microsoft.com/office/drawing/2010/main" val="0"/>
              </a:ext>
            </a:extLst>
          </a:blip>
          <a:srcRect l="15037" r="10313"/>
          <a:stretch/>
        </p:blipFill>
        <p:spPr>
          <a:xfrm>
            <a:off x="5941675" y="3347929"/>
            <a:ext cx="3795565" cy="2847270"/>
          </a:xfrm>
          <a:prstGeom prst="rect">
            <a:avLst/>
          </a:prstGeom>
        </p:spPr>
      </p:pic>
      <p:pic>
        <p:nvPicPr>
          <p:cNvPr id="28" name="Picture 27">
            <a:extLst>
              <a:ext uri="{FF2B5EF4-FFF2-40B4-BE49-F238E27FC236}">
                <a16:creationId xmlns:a16="http://schemas.microsoft.com/office/drawing/2014/main" id="{FBFFFA7B-0A4D-4005-B6FE-5BA1296B4D87}"/>
              </a:ext>
            </a:extLst>
          </p:cNvPr>
          <p:cNvPicPr>
            <a:picLocks noChangeAspect="1"/>
          </p:cNvPicPr>
          <p:nvPr/>
        </p:nvPicPr>
        <p:blipFill>
          <a:blip r:embed="rId14"/>
          <a:stretch>
            <a:fillRect/>
          </a:stretch>
        </p:blipFill>
        <p:spPr>
          <a:xfrm>
            <a:off x="2134800" y="4679709"/>
            <a:ext cx="1952898" cy="1514686"/>
          </a:xfrm>
          <a:prstGeom prst="rect">
            <a:avLst/>
          </a:prstGeom>
        </p:spPr>
      </p:pic>
    </p:spTree>
    <p:extLst>
      <p:ext uri="{BB962C8B-B14F-4D97-AF65-F5344CB8AC3E}">
        <p14:creationId xmlns:p14="http://schemas.microsoft.com/office/powerpoint/2010/main" val="3868442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0E79B-3DB5-4412-9B46-001A231F9B74}"/>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Šta je entitet?</a:t>
            </a:r>
          </a:p>
        </p:txBody>
      </p:sp>
      <p:sp>
        <p:nvSpPr>
          <p:cNvPr id="3" name="Content Placeholder 2">
            <a:extLst>
              <a:ext uri="{FF2B5EF4-FFF2-40B4-BE49-F238E27FC236}">
                <a16:creationId xmlns:a16="http://schemas.microsoft.com/office/drawing/2014/main" id="{7E15F956-7DBC-481B-9F77-9E99CB97212E}"/>
              </a:ext>
            </a:extLst>
          </p:cNvPr>
          <p:cNvSpPr>
            <a:spLocks noGrp="1"/>
          </p:cNvSpPr>
          <p:nvPr>
            <p:ph idx="1"/>
          </p:nvPr>
        </p:nvSpPr>
        <p:spPr>
          <a:xfrm>
            <a:off x="913795" y="1732449"/>
            <a:ext cx="10353762" cy="4345078"/>
          </a:xfrm>
        </p:spPr>
        <p:txBody>
          <a:bodyPr>
            <a:normAutofit lnSpcReduction="10000"/>
          </a:bodyPr>
          <a:lstStyle/>
          <a:p>
            <a:r>
              <a:rPr lang="sr-Latn-RS" dirty="0">
                <a:latin typeface="Calibri" panose="020F0502020204030204" pitchFamily="34" charset="0"/>
                <a:cs typeface="Calibri" panose="020F0502020204030204" pitchFamily="34" charset="0"/>
              </a:rPr>
              <a:t>Objekat u svetu</a:t>
            </a:r>
            <a:endParaRPr lang="en-U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Može (a ne mora) biti:</a:t>
            </a:r>
            <a:endParaRPr lang="en-US" dirty="0">
              <a:latin typeface="Calibri" panose="020F0502020204030204" pitchFamily="34" charset="0"/>
              <a:cs typeface="Calibri" panose="020F0502020204030204" pitchFamily="34" charset="0"/>
            </a:endParaRPr>
          </a:p>
          <a:p>
            <a:pPr lvl="1"/>
            <a:r>
              <a:rPr lang="sr-Latn-RS" dirty="0">
                <a:latin typeface="Calibri" panose="020F0502020204030204" pitchFamily="34" charset="0"/>
                <a:cs typeface="Calibri" panose="020F0502020204030204" pitchFamily="34" charset="0"/>
              </a:rPr>
              <a:t>vidljiv</a:t>
            </a:r>
            <a:endParaRPr lang="en-US" dirty="0">
              <a:latin typeface="Calibri" panose="020F0502020204030204" pitchFamily="34" charset="0"/>
              <a:cs typeface="Calibri" panose="020F0502020204030204" pitchFamily="34" charset="0"/>
            </a:endParaRPr>
          </a:p>
          <a:p>
            <a:pPr lvl="1"/>
            <a:r>
              <a:rPr lang="sr-Latn-RS" dirty="0">
                <a:latin typeface="Calibri" panose="020F0502020204030204" pitchFamily="34" charset="0"/>
                <a:cs typeface="Calibri" panose="020F0502020204030204" pitchFamily="34" charset="0"/>
              </a:rPr>
              <a:t>pokretljiv</a:t>
            </a:r>
            <a:endParaRPr lang="en-US" dirty="0">
              <a:latin typeface="Calibri" panose="020F0502020204030204" pitchFamily="34" charset="0"/>
              <a:cs typeface="Calibri" panose="020F0502020204030204" pitchFamily="34" charset="0"/>
            </a:endParaRPr>
          </a:p>
          <a:p>
            <a:pPr lvl="1"/>
            <a:r>
              <a:rPr lang="sr-Latn-RS" dirty="0">
                <a:latin typeface="Calibri" panose="020F0502020204030204" pitchFamily="34" charset="0"/>
                <a:cs typeface="Calibri" panose="020F0502020204030204" pitchFamily="34" charset="0"/>
              </a:rPr>
              <a:t>agresivan</a:t>
            </a:r>
          </a:p>
          <a:p>
            <a:pPr lvl="1"/>
            <a:r>
              <a:rPr lang="sr-Latn-RS" dirty="0" err="1">
                <a:latin typeface="Calibri" panose="020F0502020204030204" pitchFamily="34" charset="0"/>
                <a:cs typeface="Calibri" panose="020F0502020204030204" pitchFamily="34" charset="0"/>
              </a:rPr>
              <a:t>eksplodirajuć</a:t>
            </a:r>
            <a:endParaRPr lang="en-US" dirty="0">
              <a:latin typeface="Calibri" panose="020F0502020204030204" pitchFamily="34" charset="0"/>
              <a:cs typeface="Calibri" panose="020F0502020204030204" pitchFamily="34" charset="0"/>
            </a:endParaRPr>
          </a:p>
          <a:p>
            <a:pPr lvl="1"/>
            <a:r>
              <a:rPr lang="sr-Latn-RS" dirty="0">
                <a:latin typeface="Calibri" panose="020F0502020204030204" pitchFamily="34" charset="0"/>
                <a:cs typeface="Calibri" panose="020F0502020204030204" pitchFamily="34" charset="0"/>
              </a:rPr>
              <a:t>naciljan</a:t>
            </a:r>
            <a:endParaRPr lang="en-US" dirty="0">
              <a:latin typeface="Calibri" panose="020F0502020204030204" pitchFamily="34" charset="0"/>
              <a:cs typeface="Calibri" panose="020F0502020204030204" pitchFamily="34" charset="0"/>
            </a:endParaRPr>
          </a:p>
          <a:p>
            <a:pPr lvl="1"/>
            <a:r>
              <a:rPr lang="sr-Latn-RS" dirty="0" err="1">
                <a:latin typeface="Calibri" panose="020F0502020204030204" pitchFamily="34" charset="0"/>
                <a:cs typeface="Calibri" panose="020F0502020204030204" pitchFamily="34" charset="0"/>
              </a:rPr>
              <a:t>klikabilan</a:t>
            </a:r>
            <a:r>
              <a:rPr lang="sr-Latn-RS"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a:p>
            <a:pPr lvl="1"/>
            <a:r>
              <a:rPr lang="sr-Latn-RS" dirty="0">
                <a:latin typeface="Calibri" panose="020F0502020204030204" pitchFamily="34" charset="0"/>
                <a:cs typeface="Calibri" panose="020F0502020204030204" pitchFamily="34" charset="0"/>
              </a:rPr>
              <a:t>pametan</a:t>
            </a:r>
          </a:p>
          <a:p>
            <a:pPr lvl="1"/>
            <a:r>
              <a:rPr lang="sr-Latn-RS"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r>
              <a:rPr lang="sr-Latn-RS" dirty="0">
                <a:latin typeface="Calibri" panose="020F0502020204030204" pitchFamily="34" charset="0"/>
                <a:cs typeface="Calibri" panose="020F0502020204030204" pitchFamily="34" charset="0"/>
              </a:rPr>
              <a:t>Pojam entiteta se pojavljuje u svim žanrovima igara</a:t>
            </a:r>
          </a:p>
        </p:txBody>
      </p:sp>
    </p:spTree>
    <p:extLst>
      <p:ext uri="{BB962C8B-B14F-4D97-AF65-F5344CB8AC3E}">
        <p14:creationId xmlns:p14="http://schemas.microsoft.com/office/powerpoint/2010/main" val="1847153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8E456-9868-49D7-A1E4-5CAF4E3FC2A7}"/>
              </a:ext>
            </a:extLst>
          </p:cNvPr>
          <p:cNvSpPr>
            <a:spLocks noGrp="1"/>
          </p:cNvSpPr>
          <p:nvPr>
            <p:ph type="title"/>
          </p:nvPr>
        </p:nvSpPr>
        <p:spPr/>
        <p:txBody>
          <a:bodyPr/>
          <a:lstStyle/>
          <a:p>
            <a:r>
              <a:rPr lang="sr-Latn-RS" dirty="0">
                <a:latin typeface="Calibri" panose="020F0502020204030204" pitchFamily="34" charset="0"/>
                <a:cs typeface="Calibri" panose="020F0502020204030204" pitchFamily="34" charset="0"/>
              </a:rPr>
              <a:t>OOP arhitektura entiteta</a:t>
            </a:r>
          </a:p>
        </p:txBody>
      </p:sp>
      <p:pic>
        <p:nvPicPr>
          <p:cNvPr id="5" name="Picture 2" descr="C:\Game Development\Blog\Work in Progress\Presentation\Pics\good\class hierarchy.png">
            <a:extLst>
              <a:ext uri="{FF2B5EF4-FFF2-40B4-BE49-F238E27FC236}">
                <a16:creationId xmlns:a16="http://schemas.microsoft.com/office/drawing/2014/main" id="{428D5BB3-A6CD-4BC4-96D8-00CF86D5FC4F}"/>
              </a:ext>
            </a:extLst>
          </p:cNvPr>
          <p:cNvPicPr>
            <a:picLocks noGrp="1" noChangeAspect="1" noChangeArrowheads="1"/>
          </p:cNvPicPr>
          <p:nvPr>
            <p:ph idx="1"/>
          </p:nvPr>
        </p:nvPicPr>
        <p:blipFill>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909674" y="1731963"/>
            <a:ext cx="6363127" cy="4059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5930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3EC26C"/>
      </a:accent1>
      <a:accent2>
        <a:srgbClr val="B3D463"/>
      </a:accent2>
      <a:accent3>
        <a:srgbClr val="3BBC9D"/>
      </a:accent3>
      <a:accent4>
        <a:srgbClr val="97AF75"/>
      </a:accent4>
      <a:accent5>
        <a:srgbClr val="6BA841"/>
      </a:accent5>
      <a:accent6>
        <a:srgbClr val="79AE90"/>
      </a:accent6>
      <a:hlink>
        <a:srgbClr val="85E4A6"/>
      </a:hlink>
      <a:folHlink>
        <a:srgbClr val="BDF3D0"/>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43372978-11FE-4814-AC26-BC300187D8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804E0CBBD95D04B8A84E98A6227AD15" ma:contentTypeVersion="13" ma:contentTypeDescription="Create a new document." ma:contentTypeScope="" ma:versionID="26ec4c768d85c41a98443a5bc88a01c1">
  <xsd:schema xmlns:xsd="http://www.w3.org/2001/XMLSchema" xmlns:xs="http://www.w3.org/2001/XMLSchema" xmlns:p="http://schemas.microsoft.com/office/2006/metadata/properties" xmlns:ns3="024b1eb6-f664-495d-8647-db6aa2b41110" xmlns:ns4="43f039d6-325b-49db-99b0-9d1b8198b792" targetNamespace="http://schemas.microsoft.com/office/2006/metadata/properties" ma:root="true" ma:fieldsID="9c41acf164818002ed1c53686b7f597c" ns3:_="" ns4:_="">
    <xsd:import namespace="024b1eb6-f664-495d-8647-db6aa2b41110"/>
    <xsd:import namespace="43f039d6-325b-49db-99b0-9d1b8198b79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4b1eb6-f664-495d-8647-db6aa2b411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3f039d6-325b-49db-99b0-9d1b8198b79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BBEB150-C749-4179-83CC-25CA007A4D76}">
  <ds:schemaRefs>
    <ds:schemaRef ds:uri="http://schemas.microsoft.com/sharepoint/v3/contenttype/forms"/>
  </ds:schemaRefs>
</ds:datastoreItem>
</file>

<file path=customXml/itemProps2.xml><?xml version="1.0" encoding="utf-8"?>
<ds:datastoreItem xmlns:ds="http://schemas.openxmlformats.org/officeDocument/2006/customXml" ds:itemID="{AE3834F9-C778-4DC6-AEE9-86D21ED3E8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4b1eb6-f664-495d-8647-db6aa2b41110"/>
    <ds:schemaRef ds:uri="43f039d6-325b-49db-99b0-9d1b8198b7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3BF998-18EB-4574-9FFA-A1AF84A43567}">
  <ds:schemaRefs>
    <ds:schemaRef ds:uri="http://purl.org/dc/terms/"/>
    <ds:schemaRef ds:uri="http://schemas.microsoft.com/office/2006/documentManagement/types"/>
    <ds:schemaRef ds:uri="43f039d6-325b-49db-99b0-9d1b8198b792"/>
    <ds:schemaRef ds:uri="http://schemas.openxmlformats.org/package/2006/metadata/core-properties"/>
    <ds:schemaRef ds:uri="http://purl.org/dc/elements/1.1/"/>
    <ds:schemaRef ds:uri="024b1eb6-f664-495d-8647-db6aa2b41110"/>
    <ds:schemaRef ds:uri="http://schemas.microsoft.com/office/infopath/2007/PartnerControls"/>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27</TotalTime>
  <Words>1974</Words>
  <Application>Microsoft Office PowerPoint</Application>
  <PresentationFormat>Widescreen</PresentationFormat>
  <Paragraphs>227</Paragraphs>
  <Slides>46</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Ubisoft Sans</vt:lpstr>
      <vt:lpstr>Courier New</vt:lpstr>
      <vt:lpstr>Calisto MT</vt:lpstr>
      <vt:lpstr>Wingdings 2</vt:lpstr>
      <vt:lpstr>Ubisoft Sans Bold</vt:lpstr>
      <vt:lpstr>Calibri</vt:lpstr>
      <vt:lpstr>Slate</vt:lpstr>
      <vt:lpstr>GAME PROGRAMMING IN C++</vt:lpstr>
      <vt:lpstr>Main loop</vt:lpstr>
      <vt:lpstr>Input Manager</vt:lpstr>
      <vt:lpstr>Precompiled Headers</vt:lpstr>
      <vt:lpstr>Linearn algebra u C++</vt:lpstr>
      <vt:lpstr>GLM</vt:lpstr>
      <vt:lpstr>Entity Component System</vt:lpstr>
      <vt:lpstr>Šta je entitet?</vt:lpstr>
      <vt:lpstr>OOP arhitektura entiteta</vt:lpstr>
      <vt:lpstr>OOP arhitektura entiteta</vt:lpstr>
      <vt:lpstr>OOP arhitektura entiteta</vt:lpstr>
      <vt:lpstr>OOP arhitektura entiteta</vt:lpstr>
      <vt:lpstr>OOP arhitektura entiteta</vt:lpstr>
      <vt:lpstr>OOP arhitektura entiteta</vt:lpstr>
      <vt:lpstr>OOP arhitektura entiteta</vt:lpstr>
      <vt:lpstr>OOP arhitektura entiteta</vt:lpstr>
      <vt:lpstr>OOP arhitektura entiteta</vt:lpstr>
      <vt:lpstr>— Mike Acton</vt:lpstr>
      <vt:lpstr>PowerPoint Presentation</vt:lpstr>
      <vt:lpstr>When there is One, there is Many</vt:lpstr>
      <vt:lpstr> “Object composition over class inheritance”</vt:lpstr>
      <vt:lpstr>ECS</vt:lpstr>
      <vt:lpstr>Možemo još bolje</vt:lpstr>
      <vt:lpstr>Osobine ECS</vt:lpstr>
      <vt:lpstr>Osobine ECS</vt:lpstr>
      <vt:lpstr>Primeri</vt:lpstr>
      <vt:lpstr>PowerPoint Presentation</vt:lpstr>
      <vt:lpstr>PowerPoint Presentation</vt:lpstr>
      <vt:lpstr>PowerPoint Presentation</vt:lpstr>
      <vt:lpstr>PowerPoint Presentation</vt:lpstr>
      <vt:lpstr>Komponente</vt:lpstr>
      <vt:lpstr>Entitet</vt:lpstr>
      <vt:lpstr>PowerPoint Presentation</vt:lpstr>
      <vt:lpstr>Sistem</vt:lpstr>
      <vt:lpstr>PowerPoint Presentation</vt:lpstr>
      <vt:lpstr>PowerPoint Presentation</vt:lpstr>
      <vt:lpstr>PowerPoint Presentation</vt:lpstr>
      <vt:lpstr>Da li možemo još bolje?</vt:lpstr>
      <vt:lpstr>PowerPoint Presentation</vt:lpstr>
      <vt:lpstr>Literatura</vt:lpstr>
      <vt:lpstr>Naš ECS</vt:lpstr>
      <vt:lpstr>Component</vt:lpstr>
      <vt:lpstr>Entity</vt:lpstr>
      <vt:lpstr>Entity::AddComponent</vt:lpstr>
      <vt:lpstr>EntityManager</vt:lpstr>
      <vt:lpstr>EntityManager::GetAllEntitiesWithComponents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PROGRAMMING IN C++</dc:title>
  <dc:creator>Nikola Šobajić</dc:creator>
  <cp:lastModifiedBy>Nikola Šobajić</cp:lastModifiedBy>
  <cp:revision>14</cp:revision>
  <dcterms:created xsi:type="dcterms:W3CDTF">2020-03-21T19:16:33Z</dcterms:created>
  <dcterms:modified xsi:type="dcterms:W3CDTF">2020-03-21T19:45:21Z</dcterms:modified>
</cp:coreProperties>
</file>